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840" r:id="rId2"/>
    <p:sldId id="1096" r:id="rId3"/>
    <p:sldId id="926" r:id="rId4"/>
    <p:sldId id="895" r:id="rId5"/>
    <p:sldId id="399" r:id="rId6"/>
    <p:sldId id="884" r:id="rId7"/>
    <p:sldId id="897" r:id="rId8"/>
    <p:sldId id="381" r:id="rId9"/>
    <p:sldId id="896" r:id="rId10"/>
    <p:sldId id="1097" r:id="rId11"/>
    <p:sldId id="900" r:id="rId12"/>
    <p:sldId id="420" r:id="rId13"/>
    <p:sldId id="409" r:id="rId14"/>
    <p:sldId id="395" r:id="rId15"/>
    <p:sldId id="885" r:id="rId16"/>
    <p:sldId id="431" r:id="rId17"/>
    <p:sldId id="1100" r:id="rId18"/>
    <p:sldId id="899" r:id="rId19"/>
    <p:sldId id="917" r:id="rId20"/>
    <p:sldId id="920" r:id="rId21"/>
    <p:sldId id="922" r:id="rId22"/>
    <p:sldId id="903" r:id="rId23"/>
    <p:sldId id="921" r:id="rId24"/>
    <p:sldId id="925" r:id="rId25"/>
    <p:sldId id="919" r:id="rId26"/>
    <p:sldId id="904" r:id="rId27"/>
    <p:sldId id="905" r:id="rId28"/>
    <p:sldId id="909" r:id="rId29"/>
    <p:sldId id="908" r:id="rId30"/>
    <p:sldId id="912" r:id="rId31"/>
    <p:sldId id="906" r:id="rId32"/>
    <p:sldId id="907" r:id="rId33"/>
    <p:sldId id="910" r:id="rId34"/>
    <p:sldId id="911" r:id="rId35"/>
    <p:sldId id="368" r:id="rId36"/>
    <p:sldId id="915" r:id="rId37"/>
    <p:sldId id="914" r:id="rId38"/>
    <p:sldId id="401" r:id="rId39"/>
    <p:sldId id="410" r:id="rId40"/>
    <p:sldId id="901" r:id="rId41"/>
    <p:sldId id="924" r:id="rId42"/>
    <p:sldId id="913" r:id="rId43"/>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Martin" initials="PM" lastIdx="2" clrIdx="0">
    <p:extLst>
      <p:ext uri="{19B8F6BF-5375-455C-9EA6-DF929625EA0E}">
        <p15:presenceInfo xmlns:p15="http://schemas.microsoft.com/office/powerpoint/2012/main" userId="63d0435f4b2462d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6716"/>
    <a:srgbClr val="004D77"/>
    <a:srgbClr val="FF99F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0" autoAdjust="0"/>
    <p:restoredTop sz="90166" autoAdjust="0"/>
  </p:normalViewPr>
  <p:slideViewPr>
    <p:cSldViewPr snapToGrid="0">
      <p:cViewPr varScale="1">
        <p:scale>
          <a:sx n="88" d="100"/>
          <a:sy n="88" d="100"/>
        </p:scale>
        <p:origin x="494" y="221"/>
      </p:cViewPr>
      <p:guideLst/>
    </p:cSldViewPr>
  </p:slideViewPr>
  <p:notesTextViewPr>
    <p:cViewPr>
      <p:scale>
        <a:sx n="100" d="100"/>
        <a:sy n="100" d="100"/>
      </p:scale>
      <p:origin x="0" y="0"/>
    </p:cViewPr>
  </p:notesTextViewPr>
  <p:notesViewPr>
    <p:cSldViewPr snapToGrid="0" showGuides="1">
      <p:cViewPr varScale="1">
        <p:scale>
          <a:sx n="69" d="100"/>
          <a:sy n="69" d="100"/>
        </p:scale>
        <p:origin x="376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C80E98-FBEE-4DA6-8313-95D1E752B819}" type="datetimeFigureOut">
              <a:rPr lang="en-CA" smtClean="0"/>
              <a:t>2023-10-12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8A9418-D4C5-4ED9-8A24-7145815518C2}" type="slidenum">
              <a:rPr lang="en-CA" smtClean="0"/>
              <a:t>‹#›</a:t>
            </a:fld>
            <a:endParaRPr lang="en-CA"/>
          </a:p>
        </p:txBody>
      </p:sp>
    </p:spTree>
    <p:extLst>
      <p:ext uri="{BB962C8B-B14F-4D97-AF65-F5344CB8AC3E}">
        <p14:creationId xmlns:p14="http://schemas.microsoft.com/office/powerpoint/2010/main" val="1167143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thoughtco.com/winnipeg-general-strike-1919-510002"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www.wellesleyinstitute.com/wp-content/uploads/2013/09/Reducing-Labour-Market-Inequality.pdf" TargetMode="External"/><Relationship Id="rId5" Type="http://schemas.openxmlformats.org/officeDocument/2006/relationships/hyperlink" Target="https://policyalternatives.ca/publications/commentary/how-employers-temporary-foreign-workers-get-away-low-pay-and-bad-working" TargetMode="External"/><Relationship Id="rId4" Type="http://schemas.openxmlformats.org/officeDocument/2006/relationships/hyperlink" Target="https://theconversation.com/how-socialism-became-un-american-through-the-ad-councils-propaganda-campaigns-132335"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thoughtco.com/winnipeg-general-strike-1919-510002"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www.wellesleyinstitute.com/wp-content/uploads/2013/09/Reducing-Labour-Market-Inequality.pdf" TargetMode="External"/><Relationship Id="rId5" Type="http://schemas.openxmlformats.org/officeDocument/2006/relationships/hyperlink" Target="https://policyalternatives.ca/publications/commentary/how-employers-temporary-foreign-workers-get-away-low-pay-and-bad-working" TargetMode="External"/><Relationship Id="rId4" Type="http://schemas.openxmlformats.org/officeDocument/2006/relationships/hyperlink" Target="https://theconversation.com/how-socialism-became-un-american-through-the-ad-councils-propaganda-campaigns-132335"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gpia.info/"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fraserinstitute.org/sites/default/files/raising-the-minimum-wage-misguided-policy-unintended-consequences.pdf"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north99.org/2018/02/15/7-disturbing-facts-fraser-institute/"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a:t>
            </a:fld>
            <a:endParaRPr lang="en-CA"/>
          </a:p>
        </p:txBody>
      </p:sp>
    </p:spTree>
    <p:extLst>
      <p:ext uri="{BB962C8B-B14F-4D97-AF65-F5344CB8AC3E}">
        <p14:creationId xmlns:p14="http://schemas.microsoft.com/office/powerpoint/2010/main" val="2028409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buFont typeface="Arial" panose="020B0604020202020204" pitchFamily="34" charset="0"/>
              <a:buNone/>
            </a:pPr>
            <a:r>
              <a:rPr lang="en-US" dirty="0">
                <a:solidFill>
                  <a:schemeClr val="bg1">
                    <a:lumMod val="95000"/>
                  </a:schemeClr>
                </a:solidFill>
              </a:rPr>
              <a:t>Social analysis is about asking the right questions? </a:t>
            </a:r>
          </a:p>
          <a:p>
            <a:pPr marL="0" indent="0" eaLnBrk="1" hangingPunct="1">
              <a:buFont typeface="Arial" panose="020B0604020202020204" pitchFamily="34" charset="0"/>
              <a:buNone/>
            </a:pPr>
            <a:r>
              <a:rPr lang="en-US" dirty="0">
                <a:solidFill>
                  <a:schemeClr val="bg1">
                    <a:lumMod val="95000"/>
                  </a:schemeClr>
                </a:solidFill>
              </a:rPr>
              <a:t>Not getting the right answers! </a:t>
            </a:r>
            <a:endParaRPr lang="en-US" altLang="en-US" dirty="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10</a:t>
            </a:fld>
            <a:endParaRPr lang="en-CA"/>
          </a:p>
        </p:txBody>
      </p:sp>
    </p:spTree>
    <p:extLst>
      <p:ext uri="{BB962C8B-B14F-4D97-AF65-F5344CB8AC3E}">
        <p14:creationId xmlns:p14="http://schemas.microsoft.com/office/powerpoint/2010/main" val="2071164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US" b="0" i="0" dirty="0">
                <a:solidFill>
                  <a:srgbClr val="464646"/>
                </a:solidFill>
                <a:effectLst/>
                <a:latin typeface="Calibri" panose="020F0502020204030204" pitchFamily="34" charset="0"/>
              </a:rPr>
              <a:t>Critical thinking is key.</a:t>
            </a:r>
          </a:p>
          <a:p>
            <a:pPr marL="171450" indent="-171450" eaLnBrk="1" hangingPunct="1">
              <a:buFont typeface="Arial" panose="020B0604020202020204" pitchFamily="34" charset="0"/>
              <a:buChar char="•"/>
            </a:pPr>
            <a:r>
              <a:rPr lang="en-US" b="0" i="0" dirty="0">
                <a:solidFill>
                  <a:srgbClr val="464646"/>
                </a:solidFill>
                <a:effectLst/>
                <a:latin typeface="Calibri" panose="020F0502020204030204" pitchFamily="34" charset="0"/>
              </a:rPr>
              <a:t>Critical thinkers examine the perceptual filters that may influence their ability to evaluate situations objectively or accurately.</a:t>
            </a:r>
          </a:p>
          <a:p>
            <a:pPr marL="171450" indent="-171450" eaLnBrk="1" hangingPunct="1">
              <a:buFont typeface="Arial" panose="020B0604020202020204" pitchFamily="34" charset="0"/>
              <a:buChar char="•"/>
            </a:pPr>
            <a:r>
              <a:rPr lang="en-US" b="0" i="0" dirty="0">
                <a:solidFill>
                  <a:srgbClr val="464646"/>
                </a:solidFill>
                <a:effectLst/>
                <a:latin typeface="Calibri" panose="020F0502020204030204" pitchFamily="34" charset="0"/>
              </a:rPr>
              <a:t>They recognize the need to be knowledgeable about competing ideologies. </a:t>
            </a:r>
          </a:p>
          <a:p>
            <a:pPr marL="171450" indent="-171450" eaLnBrk="1" hangingPunct="1">
              <a:buFont typeface="Arial" panose="020B0604020202020204" pitchFamily="34" charset="0"/>
              <a:buChar char="•"/>
            </a:pPr>
            <a:r>
              <a:rPr lang="en-US" b="0" i="0" dirty="0">
                <a:solidFill>
                  <a:srgbClr val="464646"/>
                </a:solidFill>
                <a:effectLst/>
                <a:latin typeface="Calibri" panose="020F0502020204030204" pitchFamily="34" charset="0"/>
              </a:rPr>
              <a:t>This allows them to question the ideas and values they hold.</a:t>
            </a:r>
          </a:p>
          <a:p>
            <a:pPr marL="171450" indent="-171450" eaLnBrk="1" hangingPunct="1">
              <a:buFont typeface="Arial" panose="020B0604020202020204" pitchFamily="34" charset="0"/>
              <a:buChar char="•"/>
            </a:pPr>
            <a:r>
              <a:rPr lang="en-US" b="0" i="0" dirty="0">
                <a:solidFill>
                  <a:srgbClr val="464646"/>
                </a:solidFill>
                <a:effectLst/>
                <a:latin typeface="Calibri" panose="020F0502020204030204" pitchFamily="34" charset="0"/>
              </a:rPr>
              <a:t>Critical thinkers know the difference between fact and opinion.</a:t>
            </a:r>
          </a:p>
          <a:p>
            <a:pPr marL="171450" indent="-171450" eaLnBrk="1" hangingPunct="1">
              <a:buFont typeface="Arial" panose="020B0604020202020204" pitchFamily="34" charset="0"/>
              <a:buChar char="•"/>
            </a:pPr>
            <a:r>
              <a:rPr lang="en-US" b="0" i="0" dirty="0">
                <a:solidFill>
                  <a:srgbClr val="464646"/>
                </a:solidFill>
                <a:effectLst/>
                <a:latin typeface="Calibri" panose="020F0502020204030204" pitchFamily="34" charset="0"/>
              </a:rPr>
              <a:t>They recognize misinformation and lies. </a:t>
            </a:r>
          </a:p>
          <a:p>
            <a:pPr marL="171450" indent="-171450" eaLnBrk="1" hangingPunct="1">
              <a:buFont typeface="Arial" panose="020B0604020202020204" pitchFamily="34" charset="0"/>
              <a:buChar char="•"/>
            </a:pPr>
            <a:r>
              <a:rPr lang="en-US" b="0" i="0" dirty="0">
                <a:solidFill>
                  <a:srgbClr val="464646"/>
                </a:solidFill>
                <a:effectLst/>
                <a:latin typeface="Calibri" panose="020F0502020204030204" pitchFamily="34" charset="0"/>
              </a:rPr>
              <a:t>They draw conclusions that are informed and thoughtful.</a:t>
            </a:r>
          </a:p>
          <a:p>
            <a:pPr marL="171450" indent="-171450" eaLnBrk="1" hangingPunct="1">
              <a:buFont typeface="Arial" panose="020B0604020202020204" pitchFamily="34" charset="0"/>
              <a:buChar char="•"/>
            </a:pPr>
            <a:r>
              <a:rPr lang="en-US" b="0" i="0" dirty="0">
                <a:solidFill>
                  <a:srgbClr val="464646"/>
                </a:solidFill>
                <a:effectLst/>
                <a:latin typeface="Calibri" panose="020F0502020204030204" pitchFamily="34" charset="0"/>
              </a:rPr>
              <a:t>Finally, they recognize the need for good research to engage in solid analysis.</a:t>
            </a:r>
            <a:endParaRPr lang="en-US" altLang="en-US" dirty="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11</a:t>
            </a:fld>
            <a:endParaRPr lang="en-CA"/>
          </a:p>
        </p:txBody>
      </p:sp>
    </p:spTree>
    <p:extLst>
      <p:ext uri="{BB962C8B-B14F-4D97-AF65-F5344CB8AC3E}">
        <p14:creationId xmlns:p14="http://schemas.microsoft.com/office/powerpoint/2010/main" val="1623363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Social Analysis can be understood as a practice of mindfulness.</a:t>
            </a:r>
          </a:p>
          <a:p>
            <a:pPr marL="171450" indent="-171450">
              <a:buFont typeface="Arial" panose="020B0604020202020204" pitchFamily="34" charset="0"/>
              <a:buChar char="•"/>
            </a:pPr>
            <a:r>
              <a:rPr lang="en-CA" dirty="0"/>
              <a:t>It is about considering the deeper implications of the impact that ideas, actions, and behaviours can have.</a:t>
            </a:r>
          </a:p>
          <a:p>
            <a:pPr marL="171450" indent="-171450">
              <a:buFont typeface="Arial" panose="020B0604020202020204" pitchFamily="34" charset="0"/>
              <a:buChar char="•"/>
            </a:pPr>
            <a:r>
              <a:rPr lang="en-CA" dirty="0"/>
              <a:t>In this way, social analysis is linked to social change.</a:t>
            </a:r>
          </a:p>
          <a:p>
            <a:pPr marL="171450" indent="-171450">
              <a:buFont typeface="Arial" panose="020B0604020202020204" pitchFamily="34" charset="0"/>
              <a:buChar char="•"/>
            </a:pPr>
            <a:r>
              <a:rPr lang="en-CA" dirty="0"/>
              <a:t>It requires challenging discriminatory ideas and participating in the transformation of unjust social and institutional structures.</a:t>
            </a:r>
          </a:p>
          <a:p>
            <a:pPr marL="171450" indent="-171450">
              <a:buFont typeface="Arial" panose="020B0604020202020204" pitchFamily="34" charset="0"/>
              <a:buChar char="•"/>
            </a:pPr>
            <a:r>
              <a:rPr lang="en-CA" dirty="0"/>
              <a:t>An important question for those of us who aspire to be globally conscious is: Do we unknowingly engage in the perpetuation of ideas and practices that are harmful or do our everyday practices work towards the promotion of fairness and human rights?</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12</a:t>
            </a:fld>
            <a:endParaRPr lang="en-CA"/>
          </a:p>
        </p:txBody>
      </p:sp>
    </p:spTree>
    <p:extLst>
      <p:ext uri="{BB962C8B-B14F-4D97-AF65-F5344CB8AC3E}">
        <p14:creationId xmlns:p14="http://schemas.microsoft.com/office/powerpoint/2010/main" val="3511373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US" altLang="en-US" dirty="0"/>
              <a:t>Dominant ideologies exist and we follow them often without thinking, but where do we pick them up in the fist place?</a:t>
            </a:r>
          </a:p>
          <a:p>
            <a:pPr marL="171450" indent="-171450" eaLnBrk="1" hangingPunct="1">
              <a:buFont typeface="Arial" panose="020B0604020202020204" pitchFamily="34" charset="0"/>
              <a:buChar char="•"/>
            </a:pPr>
            <a:r>
              <a:rPr lang="en-US" altLang="en-US" dirty="0"/>
              <a:t>Media, government, family, friends, and community.</a:t>
            </a:r>
          </a:p>
          <a:p>
            <a:pPr marL="171450" indent="-171450" eaLnBrk="1" hangingPunct="1">
              <a:buFont typeface="Arial" panose="020B0604020202020204" pitchFamily="34" charset="0"/>
              <a:buChar char="•"/>
            </a:pPr>
            <a:r>
              <a:rPr lang="en-US" altLang="en-US" dirty="0"/>
              <a:t>Ideologies are created and maintained through discourses received within social institutions.</a:t>
            </a:r>
          </a:p>
          <a:p>
            <a:pPr marL="171450" indent="-171450" eaLnBrk="1" hangingPunct="1">
              <a:buFont typeface="Arial" panose="020B0604020202020204" pitchFamily="34" charset="0"/>
              <a:buChar char="•"/>
            </a:pPr>
            <a:r>
              <a:rPr lang="en-US" altLang="en-US" dirty="0"/>
              <a:t>Understanding the role of both ideology and social institutions is important for engaging in social analysis.</a:t>
            </a:r>
          </a:p>
          <a:p>
            <a:pPr marL="171450" indent="-171450" eaLnBrk="1" hangingPunct="1">
              <a:buFont typeface="Arial" panose="020B0604020202020204" pitchFamily="34" charset="0"/>
              <a:buChar char="•"/>
            </a:pPr>
            <a:r>
              <a:rPr lang="en-US" altLang="en-US" dirty="0"/>
              <a:t>They help us understanding how the individual acts that we often observe when considering a social problem are rooted within a particular social structure.</a:t>
            </a:r>
          </a:p>
        </p:txBody>
      </p:sp>
      <p:sp>
        <p:nvSpPr>
          <p:cNvPr id="4" name="Slide Number Placeholder 3"/>
          <p:cNvSpPr>
            <a:spLocks noGrp="1"/>
          </p:cNvSpPr>
          <p:nvPr>
            <p:ph type="sldNum" sz="quarter" idx="5"/>
          </p:nvPr>
        </p:nvSpPr>
        <p:spPr/>
        <p:txBody>
          <a:bodyPr/>
          <a:lstStyle/>
          <a:p>
            <a:fld id="{C18A9418-D4C5-4ED9-8A24-7145815518C2}" type="slidenum">
              <a:rPr lang="en-CA" smtClean="0"/>
              <a:t>13</a:t>
            </a:fld>
            <a:endParaRPr lang="en-CA"/>
          </a:p>
        </p:txBody>
      </p:sp>
    </p:spTree>
    <p:extLst>
      <p:ext uri="{BB962C8B-B14F-4D97-AF65-F5344CB8AC3E}">
        <p14:creationId xmlns:p14="http://schemas.microsoft.com/office/powerpoint/2010/main" val="2330691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US" altLang="en-US" dirty="0">
                <a:ea typeface="ＭＳ Ｐゴシック" panose="020B0600070205080204" pitchFamily="34" charset="-128"/>
              </a:rPr>
              <a:t>Let’s look at Hegemonic Discourses through the structure of power diagram by Chet Singh. </a:t>
            </a:r>
          </a:p>
          <a:p>
            <a:pPr marL="171450" indent="-171450" eaLnBrk="1" hangingPunct="1">
              <a:buFont typeface="Arial" panose="020B0604020202020204" pitchFamily="34" charset="0"/>
              <a:buChar char="•"/>
            </a:pPr>
            <a:r>
              <a:rPr lang="en-US" altLang="en-US" dirty="0">
                <a:ea typeface="ＭＳ Ｐゴシック" panose="020B0600070205080204" pitchFamily="34" charset="-128"/>
              </a:rPr>
              <a:t>Hegemonic Discourses obscure social problems making it difficult to change discriminatory and exploitative social structures.</a:t>
            </a:r>
          </a:p>
          <a:p>
            <a:pPr marL="171450" indent="-171450" eaLnBrk="1" hangingPunct="1">
              <a:buFont typeface="Arial" panose="020B0604020202020204" pitchFamily="34" charset="0"/>
              <a:buChar char="•"/>
            </a:pPr>
            <a:endParaRPr lang="en-US" altLang="en-US" dirty="0">
              <a:ea typeface="ＭＳ Ｐゴシック" panose="020B0600070205080204" pitchFamily="34" charset="-128"/>
            </a:endParaRPr>
          </a:p>
          <a:p>
            <a:pPr marL="171450" indent="-171450" eaLnBrk="1" hangingPunct="1">
              <a:buFont typeface="Arial" panose="020B0604020202020204" pitchFamily="34" charset="0"/>
              <a:buChar char="•"/>
            </a:pPr>
            <a:r>
              <a:rPr lang="en-US" altLang="en-US" sz="2200" dirty="0">
                <a:ea typeface="ＭＳ Ｐゴシック" panose="020B0600070205080204" pitchFamily="34" charset="-128"/>
              </a:rPr>
              <a:t>They function to:</a:t>
            </a:r>
          </a:p>
          <a:p>
            <a:pPr marL="628650" lvl="1" indent="-171450">
              <a:buFont typeface="Arial" panose="020B0604020202020204" pitchFamily="34" charset="0"/>
              <a:buChar char="•"/>
            </a:pPr>
            <a:r>
              <a:rPr lang="en-US" altLang="en-US" sz="2200" b="1" dirty="0">
                <a:ea typeface="ＭＳ Ｐゴシック" panose="020B0600070205080204" pitchFamily="34" charset="-128"/>
              </a:rPr>
              <a:t>Misrepresent</a:t>
            </a:r>
            <a:r>
              <a:rPr lang="en-US" altLang="en-US" sz="2200" dirty="0">
                <a:ea typeface="ＭＳ Ｐゴシック" panose="020B0600070205080204" pitchFamily="34" charset="-128"/>
              </a:rPr>
              <a:t>, omit and distort facts</a:t>
            </a:r>
          </a:p>
          <a:p>
            <a:pPr marL="628650" lvl="1" indent="-171450">
              <a:buFont typeface="Arial" panose="020B0604020202020204" pitchFamily="34" charset="0"/>
              <a:buChar char="•"/>
            </a:pPr>
            <a:r>
              <a:rPr lang="en-US" altLang="en-US" sz="2200" b="1" dirty="0">
                <a:ea typeface="ＭＳ Ｐゴシック" panose="020B0600070205080204" pitchFamily="34" charset="-128"/>
              </a:rPr>
              <a:t>Normalize</a:t>
            </a:r>
            <a:r>
              <a:rPr lang="en-US" altLang="en-US" sz="2200" dirty="0">
                <a:ea typeface="ＭＳ Ｐゴシック" panose="020B0600070205080204" pitchFamily="34" charset="-128"/>
              </a:rPr>
              <a:t> </a:t>
            </a:r>
            <a:r>
              <a:rPr lang="en-US" altLang="en-US" sz="2200" b="1" dirty="0">
                <a:ea typeface="ＭＳ Ｐゴシック" panose="020B0600070205080204" pitchFamily="34" charset="-128"/>
              </a:rPr>
              <a:t>inequality</a:t>
            </a:r>
            <a:r>
              <a:rPr lang="en-US" altLang="en-US" sz="2200" dirty="0">
                <a:ea typeface="ＭＳ Ｐゴシック" panose="020B0600070205080204" pitchFamily="34" charset="-128"/>
              </a:rPr>
              <a:t> and injustice </a:t>
            </a:r>
          </a:p>
          <a:p>
            <a:pPr marL="628650" lvl="1" indent="-171450">
              <a:buFont typeface="Arial" panose="020B0604020202020204" pitchFamily="34" charset="0"/>
              <a:buChar char="•"/>
            </a:pPr>
            <a:r>
              <a:rPr lang="en-US" altLang="en-US" sz="2200" b="1" dirty="0">
                <a:ea typeface="ＭＳ Ｐゴシック" panose="020B0600070205080204" pitchFamily="34" charset="-128"/>
              </a:rPr>
              <a:t>Discredit</a:t>
            </a:r>
            <a:r>
              <a:rPr lang="en-US" altLang="en-US" sz="2200" dirty="0">
                <a:ea typeface="ＭＳ Ｐゴシック" panose="020B0600070205080204" pitchFamily="34" charset="-128"/>
              </a:rPr>
              <a:t> attempts to achieve meaningful structural change</a:t>
            </a:r>
          </a:p>
          <a:p>
            <a:pPr marL="171450" indent="-171450" eaLnBrk="1" hangingPunct="1">
              <a:buFont typeface="Arial" panose="020B0604020202020204" pitchFamily="34" charset="0"/>
              <a:buChar char="•"/>
            </a:pPr>
            <a:endParaRPr lang="en-US" altLang="en-US" dirty="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14</a:t>
            </a:fld>
            <a:endParaRPr lang="en-CA"/>
          </a:p>
        </p:txBody>
      </p:sp>
    </p:spTree>
    <p:extLst>
      <p:ext uri="{BB962C8B-B14F-4D97-AF65-F5344CB8AC3E}">
        <p14:creationId xmlns:p14="http://schemas.microsoft.com/office/powerpoint/2010/main" val="1108211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91919"/>
                </a:solidFill>
                <a:effectLst/>
                <a:latin typeface="Calibri" panose="020F0502020204030204" pitchFamily="34" charset="0"/>
              </a:rPr>
              <a:t>The Structures of Power Diagram illustrates three interconnected structural foundations that societies are built on:</a:t>
            </a:r>
          </a:p>
          <a:p>
            <a:pPr algn="l">
              <a:buFont typeface="+mj-lt"/>
              <a:buAutoNum type="arabicPeriod"/>
            </a:pPr>
            <a:r>
              <a:rPr lang="en-US" b="1" i="0" dirty="0">
                <a:solidFill>
                  <a:srgbClr val="191919"/>
                </a:solidFill>
                <a:effectLst/>
                <a:latin typeface="Calibri" panose="020F0502020204030204" pitchFamily="34" charset="0"/>
              </a:rPr>
              <a:t>Dominant ideologies</a:t>
            </a:r>
            <a:r>
              <a:rPr lang="en-US" b="0" i="0" dirty="0">
                <a:solidFill>
                  <a:srgbClr val="191919"/>
                </a:solidFill>
                <a:effectLst/>
                <a:latin typeface="Calibri" panose="020F0502020204030204" pitchFamily="34" charset="0"/>
              </a:rPr>
              <a:t> articulate the dominant groups vision about how the society should be organized. (Box # 1)</a:t>
            </a:r>
          </a:p>
          <a:p>
            <a:pPr algn="l">
              <a:buFont typeface="+mj-lt"/>
              <a:buAutoNum type="arabicPeriod"/>
            </a:pPr>
            <a:r>
              <a:rPr lang="en-US" b="1" i="0" dirty="0">
                <a:solidFill>
                  <a:srgbClr val="191919"/>
                </a:solidFill>
                <a:effectLst/>
                <a:latin typeface="Calibri" panose="020F0502020204030204" pitchFamily="34" charset="0"/>
              </a:rPr>
              <a:t>Social institutions</a:t>
            </a:r>
            <a:r>
              <a:rPr lang="en-US" b="0" i="0" dirty="0">
                <a:solidFill>
                  <a:srgbClr val="191919"/>
                </a:solidFill>
                <a:effectLst/>
                <a:latin typeface="Calibri" panose="020F0502020204030204" pitchFamily="34" charset="0"/>
              </a:rPr>
              <a:t> administer the dominant groups ideological vision of society and legislates and legalizes their power and control. (Box # 3)</a:t>
            </a:r>
          </a:p>
          <a:p>
            <a:pPr algn="l">
              <a:buFont typeface="+mj-lt"/>
              <a:buAutoNum type="arabicPeriod"/>
            </a:pPr>
            <a:r>
              <a:rPr lang="en-US" b="1" i="0" dirty="0">
                <a:solidFill>
                  <a:srgbClr val="191919"/>
                </a:solidFill>
                <a:effectLst/>
                <a:latin typeface="Calibri" panose="020F0502020204030204" pitchFamily="34" charset="0"/>
              </a:rPr>
              <a:t>Dominant discourses</a:t>
            </a:r>
            <a:r>
              <a:rPr lang="en-US" b="0" i="0" dirty="0">
                <a:solidFill>
                  <a:srgbClr val="191919"/>
                </a:solidFill>
                <a:effectLst/>
                <a:latin typeface="Calibri" panose="020F0502020204030204" pitchFamily="34" charset="0"/>
              </a:rPr>
              <a:t> reinforce the norms produced by dominant ideologies and institutional practices through common-sense assumptions that shape our understanding of society and social problems. (Box # 2)</a:t>
            </a:r>
          </a:p>
          <a:p>
            <a:pPr algn="l"/>
            <a:r>
              <a:rPr lang="en-US" b="0" i="0" dirty="0">
                <a:solidFill>
                  <a:srgbClr val="191919"/>
                </a:solidFill>
                <a:effectLst/>
                <a:latin typeface="Calibri" panose="020F0502020204030204" pitchFamily="34" charset="0"/>
              </a:rPr>
              <a:t>This chart links </a:t>
            </a:r>
            <a:r>
              <a:rPr lang="en-US" b="1" i="0" dirty="0">
                <a:solidFill>
                  <a:srgbClr val="191919"/>
                </a:solidFill>
                <a:effectLst/>
                <a:latin typeface="Calibri" panose="020F0502020204030204" pitchFamily="34" charset="0"/>
              </a:rPr>
              <a:t>individuals</a:t>
            </a:r>
            <a:r>
              <a:rPr lang="en-US" b="0" i="0" dirty="0">
                <a:solidFill>
                  <a:srgbClr val="191919"/>
                </a:solidFill>
                <a:effectLst/>
                <a:latin typeface="Calibri" panose="020F0502020204030204" pitchFamily="34" charset="0"/>
              </a:rPr>
              <a:t> (Box # 4) to structures of power because our consent is required to legitimize these structures and uphold the social order. So, whether we know it or not, we are part of this circuit of power. Power flows through individuals who have agency to accept or reject harmful aspects of the social order. Individuals can keep quiet, speak up or engage in social action when homophobic jokes are made, or when the experiences of these communities are excluded from institutions such as schools.</a:t>
            </a:r>
          </a:p>
          <a:p>
            <a:pPr algn="l"/>
            <a:r>
              <a:rPr lang="en-US" b="0" i="0" dirty="0">
                <a:solidFill>
                  <a:srgbClr val="191919"/>
                </a:solidFill>
                <a:effectLst/>
                <a:latin typeface="Calibri" panose="020F0502020204030204" pitchFamily="34" charset="0"/>
              </a:rPr>
              <a:t>As the case study of heterosexism demonstrates, structures of power are interconnected. The prejudicial moral beliefs and values of dominant </a:t>
            </a:r>
            <a:r>
              <a:rPr lang="en-US" b="1" i="0" dirty="0">
                <a:solidFill>
                  <a:srgbClr val="191919"/>
                </a:solidFill>
                <a:effectLst/>
                <a:latin typeface="Calibri" panose="020F0502020204030204" pitchFamily="34" charset="0"/>
              </a:rPr>
              <a:t>ideologies</a:t>
            </a:r>
            <a:r>
              <a:rPr lang="en-US" b="0" i="0" dirty="0">
                <a:solidFill>
                  <a:srgbClr val="191919"/>
                </a:solidFill>
                <a:effectLst/>
                <a:latin typeface="Calibri" panose="020F0502020204030204" pitchFamily="34" charset="0"/>
              </a:rPr>
              <a:t> are operationalized through discriminatory </a:t>
            </a:r>
            <a:r>
              <a:rPr lang="en-US" b="1" i="0" dirty="0">
                <a:solidFill>
                  <a:srgbClr val="191919"/>
                </a:solidFill>
                <a:effectLst/>
                <a:latin typeface="Calibri" panose="020F0502020204030204" pitchFamily="34" charset="0"/>
              </a:rPr>
              <a:t>institutional</a:t>
            </a:r>
            <a:r>
              <a:rPr lang="en-US" b="0" i="0" dirty="0">
                <a:solidFill>
                  <a:srgbClr val="191919"/>
                </a:solidFill>
                <a:effectLst/>
                <a:latin typeface="Calibri" panose="020F0502020204030204" pitchFamily="34" charset="0"/>
              </a:rPr>
              <a:t> policies, practices and stereotypical norms. These processes have material, social and psychological impacts. They bestow unequal social, legal and economic rewards to privileged groups and minoritized social groups experience systemic inequality, discrimination and violence.</a:t>
            </a:r>
          </a:p>
          <a:p>
            <a:pPr algn="l"/>
            <a:r>
              <a:rPr lang="en-US" b="0" i="0" dirty="0">
                <a:solidFill>
                  <a:srgbClr val="191919"/>
                </a:solidFill>
                <a:effectLst/>
                <a:latin typeface="Calibri" panose="020F0502020204030204" pitchFamily="34" charset="0"/>
              </a:rPr>
              <a:t>As </a:t>
            </a:r>
            <a:r>
              <a:rPr lang="en-US" b="1" i="0" dirty="0">
                <a:solidFill>
                  <a:srgbClr val="191919"/>
                </a:solidFill>
                <a:effectLst/>
                <a:latin typeface="Calibri" panose="020F0502020204030204" pitchFamily="34" charset="0"/>
              </a:rPr>
              <a:t>dominant discourses</a:t>
            </a:r>
            <a:r>
              <a:rPr lang="en-US" b="0" i="0" dirty="0">
                <a:solidFill>
                  <a:srgbClr val="191919"/>
                </a:solidFill>
                <a:effectLst/>
                <a:latin typeface="Calibri" panose="020F0502020204030204" pitchFamily="34" charset="0"/>
              </a:rPr>
              <a:t> normalize these discriminatory and destructive ideas, they are woven into the cultural fabric of society and regarded as common-sense or truth. This deflects attention away for the systemic nature of social problems; we learn to blame individuals for systemic failures and social action to change harmful ideas, policies and practices are easier to dismiss. When dominant discourses succeed in framing our understanding of social problems as individual problems, the effect is hegemonic. Hence, dominant discourses are also referred to as hegemonic discourses.</a:t>
            </a:r>
          </a:p>
          <a:p>
            <a:pPr algn="l"/>
            <a:r>
              <a:rPr lang="en-US" b="0" i="0" dirty="0">
                <a:solidFill>
                  <a:srgbClr val="191919"/>
                </a:solidFill>
                <a:effectLst/>
                <a:latin typeface="Calibri" panose="020F0502020204030204" pitchFamily="34" charset="0"/>
              </a:rPr>
              <a:t>The structures of power diagram can be applied to any social problem to understand how hegemony is achieved in society by dominant groups and why it is difficult to address social problems. Understanding the operation of power is an important requirement for applying triangle model of social analysis.</a:t>
            </a:r>
          </a:p>
          <a:p>
            <a:endParaRPr lang="en-CA" b="1" dirty="0"/>
          </a:p>
        </p:txBody>
      </p:sp>
      <p:sp>
        <p:nvSpPr>
          <p:cNvPr id="4" name="Slide Number Placeholder 3"/>
          <p:cNvSpPr>
            <a:spLocks noGrp="1"/>
          </p:cNvSpPr>
          <p:nvPr>
            <p:ph type="sldNum" sz="quarter" idx="5"/>
          </p:nvPr>
        </p:nvSpPr>
        <p:spPr/>
        <p:txBody>
          <a:bodyPr/>
          <a:lstStyle/>
          <a:p>
            <a:fld id="{C18A9418-D4C5-4ED9-8A24-7145815518C2}" type="slidenum">
              <a:rPr lang="en-CA" smtClean="0"/>
              <a:t>15</a:t>
            </a:fld>
            <a:endParaRPr lang="en-CA"/>
          </a:p>
        </p:txBody>
      </p:sp>
    </p:spTree>
    <p:extLst>
      <p:ext uri="{BB962C8B-B14F-4D97-AF65-F5344CB8AC3E}">
        <p14:creationId xmlns:p14="http://schemas.microsoft.com/office/powerpoint/2010/main" val="3046136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15 Minute Break</a:t>
            </a:r>
          </a:p>
        </p:txBody>
      </p:sp>
      <p:sp>
        <p:nvSpPr>
          <p:cNvPr id="4" name="Slide Number Placeholder 3"/>
          <p:cNvSpPr>
            <a:spLocks noGrp="1"/>
          </p:cNvSpPr>
          <p:nvPr>
            <p:ph type="sldNum" sz="quarter" idx="5"/>
          </p:nvPr>
        </p:nvSpPr>
        <p:spPr/>
        <p:txBody>
          <a:bodyPr/>
          <a:lstStyle/>
          <a:p>
            <a:fld id="{C18A9418-D4C5-4ED9-8A24-7145815518C2}" type="slidenum">
              <a:rPr lang="en-CA" smtClean="0"/>
              <a:t>16</a:t>
            </a:fld>
            <a:endParaRPr lang="en-CA"/>
          </a:p>
        </p:txBody>
      </p:sp>
    </p:spTree>
    <p:extLst>
      <p:ext uri="{BB962C8B-B14F-4D97-AF65-F5344CB8AC3E}">
        <p14:creationId xmlns:p14="http://schemas.microsoft.com/office/powerpoint/2010/main" val="1037439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attendance slide can be moved to wherever in your class that you take attendance. </a:t>
            </a:r>
          </a:p>
          <a:p>
            <a:r>
              <a:rPr lang="en-CA" dirty="0"/>
              <a:t>Usually attendance is taken around class breaks, or at the beginning or at the end of class. </a:t>
            </a:r>
          </a:p>
        </p:txBody>
      </p:sp>
      <p:sp>
        <p:nvSpPr>
          <p:cNvPr id="4" name="Slide Number Placeholder 3"/>
          <p:cNvSpPr>
            <a:spLocks noGrp="1"/>
          </p:cNvSpPr>
          <p:nvPr>
            <p:ph type="sldNum" sz="quarter" idx="5"/>
          </p:nvPr>
        </p:nvSpPr>
        <p:spPr/>
        <p:txBody>
          <a:bodyPr/>
          <a:lstStyle/>
          <a:p>
            <a:fld id="{C18A9418-D4C5-4ED9-8A24-7145815518C2}" type="slidenum">
              <a:rPr lang="en-CA" smtClean="0"/>
              <a:t>17</a:t>
            </a:fld>
            <a:endParaRPr lang="en-CA"/>
          </a:p>
        </p:txBody>
      </p:sp>
    </p:spTree>
    <p:extLst>
      <p:ext uri="{BB962C8B-B14F-4D97-AF65-F5344CB8AC3E}">
        <p14:creationId xmlns:p14="http://schemas.microsoft.com/office/powerpoint/2010/main" val="731612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ea typeface="ＭＳ Ｐゴシック" panose="020B0600070205080204" pitchFamily="34" charset="-128"/>
              </a:rPr>
              <a:t>Like ideology, </a:t>
            </a:r>
            <a:r>
              <a:rPr lang="en-US" altLang="en-US" b="1" dirty="0">
                <a:solidFill>
                  <a:srgbClr val="C00000"/>
                </a:solidFill>
                <a:ea typeface="ＭＳ Ｐゴシック" panose="020B0600070205080204" pitchFamily="34" charset="-128"/>
              </a:rPr>
              <a:t>discourse</a:t>
            </a:r>
            <a:r>
              <a:rPr lang="en-US" altLang="en-US" dirty="0">
                <a:ea typeface="ＭＳ Ｐゴシック" panose="020B0600070205080204" pitchFamily="34" charset="-128"/>
              </a:rPr>
              <a:t> is important to </a:t>
            </a:r>
            <a:r>
              <a:rPr lang="en-US" altLang="en-US" b="1" u="sng" dirty="0">
                <a:solidFill>
                  <a:srgbClr val="C00000"/>
                </a:solidFill>
                <a:ea typeface="ＭＳ Ｐゴシック" panose="020B0600070205080204" pitchFamily="34" charset="-128"/>
              </a:rPr>
              <a:t>social analysis </a:t>
            </a:r>
            <a:r>
              <a:rPr lang="en-US" altLang="en-US" dirty="0">
                <a:ea typeface="ＭＳ Ｐゴシック" panose="020B0600070205080204" pitchFamily="34" charset="-128"/>
              </a:rPr>
              <a:t>because discourse is often tied to </a:t>
            </a:r>
            <a:r>
              <a:rPr lang="en-US" altLang="en-US" b="1" dirty="0">
                <a:solidFill>
                  <a:srgbClr val="C00000"/>
                </a:solidFill>
                <a:ea typeface="ＭＳ Ｐゴシック" panose="020B0600070205080204" pitchFamily="34" charset="-128"/>
              </a:rPr>
              <a:t>power</a:t>
            </a:r>
            <a:r>
              <a:rPr lang="en-US" altLang="en-US" dirty="0">
                <a:ea typeface="ＭＳ Ｐゴシック" panose="020B0600070205080204" pitchFamily="34" charset="-128"/>
              </a:rPr>
              <a:t>. </a:t>
            </a:r>
          </a:p>
          <a:p>
            <a:pPr eaLnBrk="1" hangingPunct="1"/>
            <a:r>
              <a:rPr lang="en-US" altLang="en-US" dirty="0">
                <a:ea typeface="ＭＳ Ｐゴシック" panose="020B0600070205080204" pitchFamily="34" charset="-128"/>
              </a:rPr>
              <a:t>People with power are able to shape the way we think and talk about things. </a:t>
            </a:r>
          </a:p>
          <a:p>
            <a:pPr eaLnBrk="1" hangingPunct="1"/>
            <a:r>
              <a:rPr lang="en-US" altLang="en-US" dirty="0">
                <a:ea typeface="ＭＳ Ｐゴシック" panose="020B0600070205080204" pitchFamily="34" charset="-128"/>
              </a:rPr>
              <a:t>Let’s continue to look at Youth Unemployment and unemployment in general through the lens of the triangle model of social analysis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Break – Out Session / Group Work</a:t>
            </a:r>
          </a:p>
        </p:txBody>
      </p:sp>
      <p:sp>
        <p:nvSpPr>
          <p:cNvPr id="4" name="Slide Number Placeholder 3"/>
          <p:cNvSpPr>
            <a:spLocks noGrp="1"/>
          </p:cNvSpPr>
          <p:nvPr>
            <p:ph type="sldNum" sz="quarter" idx="5"/>
          </p:nvPr>
        </p:nvSpPr>
        <p:spPr/>
        <p:txBody>
          <a:bodyPr/>
          <a:lstStyle/>
          <a:p>
            <a:fld id="{C18A9418-D4C5-4ED9-8A24-7145815518C2}" type="slidenum">
              <a:rPr lang="en-CA" smtClean="0"/>
              <a:t>18</a:t>
            </a:fld>
            <a:endParaRPr lang="en-CA"/>
          </a:p>
        </p:txBody>
      </p:sp>
    </p:spTree>
    <p:extLst>
      <p:ext uri="{BB962C8B-B14F-4D97-AF65-F5344CB8AC3E}">
        <p14:creationId xmlns:p14="http://schemas.microsoft.com/office/powerpoint/2010/main" val="1059054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https://corporatefinanceinstitute.com/resources/knowledge/economics/unemployment/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Read the article and in groups come up with some ideas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are some of the issues outlining Youth Unemployment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Consider: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Historical Context+ Individual and Community Experiences + Ideology + Dominant Discourses + Social Institutions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20 – 30 Minutes</a:t>
            </a:r>
          </a:p>
        </p:txBody>
      </p:sp>
      <p:sp>
        <p:nvSpPr>
          <p:cNvPr id="4" name="Slide Number Placeholder 3"/>
          <p:cNvSpPr>
            <a:spLocks noGrp="1"/>
          </p:cNvSpPr>
          <p:nvPr>
            <p:ph type="sldNum" sz="quarter" idx="5"/>
          </p:nvPr>
        </p:nvSpPr>
        <p:spPr/>
        <p:txBody>
          <a:bodyPr/>
          <a:lstStyle/>
          <a:p>
            <a:fld id="{C18A9418-D4C5-4ED9-8A24-7145815518C2}" type="slidenum">
              <a:rPr lang="en-CA" smtClean="0"/>
              <a:t>19</a:t>
            </a:fld>
            <a:endParaRPr lang="en-CA"/>
          </a:p>
        </p:txBody>
      </p:sp>
    </p:spTree>
    <p:extLst>
      <p:ext uri="{BB962C8B-B14F-4D97-AF65-F5344CB8AC3E}">
        <p14:creationId xmlns:p14="http://schemas.microsoft.com/office/powerpoint/2010/main" val="606020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430213"/>
            <a:ext cx="7304088" cy="4108450"/>
          </a:xfrm>
        </p:spPr>
      </p:sp>
      <p:sp>
        <p:nvSpPr>
          <p:cNvPr id="3" name="Notes Placeholder 2"/>
          <p:cNvSpPr>
            <a:spLocks noGrp="1"/>
          </p:cNvSpPr>
          <p:nvPr>
            <p:ph type="body" idx="1"/>
          </p:nvPr>
        </p:nvSpPr>
        <p:spPr/>
        <p:txBody>
          <a:bodyPr/>
          <a:lstStyle/>
          <a:p>
            <a:pPr algn="l"/>
            <a:r>
              <a:rPr lang="en-US" b="0" i="0" dirty="0">
                <a:effectLst/>
                <a:latin typeface="Calibri" panose="020F0502020204030204" pitchFamily="34" charset="0"/>
              </a:rPr>
              <a:t>Acknowledgement of Traditional Lands</a:t>
            </a:r>
          </a:p>
          <a:p>
            <a:pPr marL="241653" indent="-241653">
              <a:buFont typeface="Arial" panose="020B0604020202020204" pitchFamily="34" charset="0"/>
              <a:buChar char="•"/>
            </a:pPr>
            <a:r>
              <a:rPr lang="en-US" b="0" i="0" dirty="0">
                <a:effectLst/>
                <a:latin typeface="Calibri" panose="020F0502020204030204" pitchFamily="34" charset="0"/>
              </a:rPr>
              <a:t>Centennial is proud to be a part of a rich history of education in this province and in this city.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We acknowledge that we are on the treaty lands and territory of the Mississauga’s of the Credit First Nation</a:t>
            </a:r>
            <a:br>
              <a:rPr lang="en-US" b="0" i="0" dirty="0">
                <a:effectLst/>
                <a:latin typeface="Calibri" panose="020F0502020204030204" pitchFamily="34" charset="0"/>
              </a:rPr>
            </a:br>
            <a:r>
              <a:rPr lang="en-US" b="0" i="0" dirty="0">
                <a:effectLst/>
                <a:latin typeface="Calibri" panose="020F0502020204030204" pitchFamily="34" charset="0"/>
              </a:rPr>
              <a:t>and pay tribute to their legacy and the legacy of all First Peoples of Canada, as we strengthen ties with</a:t>
            </a:r>
            <a:br>
              <a:rPr lang="en-US" b="0" i="0" dirty="0">
                <a:effectLst/>
                <a:latin typeface="Calibri" panose="020F0502020204030204" pitchFamily="34" charset="0"/>
              </a:rPr>
            </a:br>
            <a:r>
              <a:rPr lang="en-US" b="0" i="0" dirty="0">
                <a:effectLst/>
                <a:latin typeface="Calibri" panose="020F0502020204030204" pitchFamily="34" charset="0"/>
              </a:rPr>
              <a:t>the communities we serve and build the future through learning and through our graduates.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Today the traditional meeting place of Toronto is still home to many Indigenous People from across Turtle Island and</a:t>
            </a:r>
            <a:br>
              <a:rPr lang="en-US" b="0" i="0" dirty="0">
                <a:effectLst/>
                <a:latin typeface="Calibri" panose="020F0502020204030204" pitchFamily="34" charset="0"/>
              </a:rPr>
            </a:br>
            <a:r>
              <a:rPr lang="en-US" b="0" i="0" dirty="0">
                <a:effectLst/>
                <a:latin typeface="Calibri" panose="020F0502020204030204" pitchFamily="34" charset="0"/>
              </a:rPr>
              <a:t>we are grateful to have the opportunity to work in the communities that have grown in the treaty lands of the Mississauga’s.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We acknowledge that we are all treaty people and accept our responsibility to honor all our relations</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a:t>
            </a:fld>
            <a:endParaRPr lang="en-CA"/>
          </a:p>
        </p:txBody>
      </p:sp>
    </p:spTree>
    <p:extLst>
      <p:ext uri="{BB962C8B-B14F-4D97-AF65-F5344CB8AC3E}">
        <p14:creationId xmlns:p14="http://schemas.microsoft.com/office/powerpoint/2010/main" val="2609027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61D46"/>
                </a:solidFill>
                <a:effectLst/>
                <a:latin typeface="Calibri" panose="020F0502020204030204" pitchFamily="34" charset="0"/>
              </a:rPr>
              <a:t>Where/how/why/when did the problem originate?</a:t>
            </a:r>
          </a:p>
          <a:p>
            <a:pPr algn="l">
              <a:buFont typeface="+mj-lt"/>
              <a:buAutoNum type="arabicPeriod"/>
            </a:pPr>
            <a:r>
              <a:rPr lang="en-US" b="0" i="0" dirty="0">
                <a:solidFill>
                  <a:srgbClr val="261D46"/>
                </a:solidFill>
                <a:effectLst/>
                <a:latin typeface="Calibri" panose="020F0502020204030204" pitchFamily="34" charset="0"/>
              </a:rPr>
              <a:t>How has the social problem been challenged historically and by whom?</a:t>
            </a:r>
          </a:p>
          <a:p>
            <a:pPr algn="l">
              <a:buFont typeface="+mj-lt"/>
              <a:buAutoNum type="arabicPeriod"/>
            </a:pPr>
            <a:r>
              <a:rPr lang="en-US" b="0" i="0" dirty="0">
                <a:solidFill>
                  <a:srgbClr val="261D46"/>
                </a:solidFill>
                <a:effectLst/>
                <a:latin typeface="Calibri" panose="020F0502020204030204" pitchFamily="34" charset="0"/>
              </a:rPr>
              <a:t>How has the social problem evolved over time? </a:t>
            </a:r>
            <a:br>
              <a:rPr lang="en-US" b="0" i="0" dirty="0">
                <a:solidFill>
                  <a:srgbClr val="261D46"/>
                </a:solidFill>
                <a:effectLst/>
                <a:latin typeface="Calibri" panose="020F0502020204030204" pitchFamily="34" charset="0"/>
              </a:rPr>
            </a:br>
            <a:r>
              <a:rPr lang="en-US" b="0" i="0" dirty="0">
                <a:solidFill>
                  <a:srgbClr val="261D46"/>
                </a:solidFill>
                <a:effectLst/>
                <a:latin typeface="Calibri" panose="020F0502020204030204" pitchFamily="34" charset="0"/>
              </a:rPr>
              <a:t>   Have there been changes in laws, norms, practices, and policies that affected it?</a:t>
            </a:r>
          </a:p>
          <a:p>
            <a:pPr algn="l">
              <a:buFont typeface="+mj-lt"/>
              <a:buAutoNum type="arabicPeriod"/>
            </a:pPr>
            <a:r>
              <a:rPr lang="en-US" b="0" i="0" dirty="0">
                <a:solidFill>
                  <a:srgbClr val="261D46"/>
                </a:solidFill>
                <a:effectLst/>
                <a:latin typeface="Calibri" panose="020F0502020204030204" pitchFamily="34" charset="0"/>
              </a:rPr>
              <a:t>Has it been influenced by societal upheavals? Reforms? Revolution?</a:t>
            </a:r>
          </a:p>
          <a:p>
            <a:pPr algn="l">
              <a:buFont typeface="+mj-lt"/>
              <a:buAutoNum type="arabicPeriod"/>
            </a:pPr>
            <a:r>
              <a:rPr lang="en-US" b="0" i="0" dirty="0">
                <a:solidFill>
                  <a:srgbClr val="261D46"/>
                </a:solidFill>
                <a:effectLst/>
                <a:latin typeface="Calibri" panose="020F0502020204030204" pitchFamily="34" charset="0"/>
              </a:rPr>
              <a:t>Why does the problem persist? </a:t>
            </a:r>
            <a:br>
              <a:rPr lang="en-US" b="0" i="0" dirty="0">
                <a:solidFill>
                  <a:srgbClr val="261D46"/>
                </a:solidFill>
                <a:effectLst/>
                <a:latin typeface="Calibri" panose="020F0502020204030204" pitchFamily="34" charset="0"/>
              </a:rPr>
            </a:br>
            <a:r>
              <a:rPr lang="en-US" b="0" i="0" dirty="0">
                <a:solidFill>
                  <a:srgbClr val="261D46"/>
                </a:solidFill>
                <a:effectLst/>
                <a:latin typeface="Calibri" panose="020F0502020204030204" pitchFamily="34" charset="0"/>
              </a:rPr>
              <a:t>   How is hegemony achieved?</a:t>
            </a:r>
          </a:p>
          <a:p>
            <a:pPr algn="l">
              <a:buFont typeface="+mj-lt"/>
              <a:buAutoNum type="arabicPeriod"/>
            </a:pPr>
            <a:r>
              <a:rPr lang="en-US" b="0" i="0" dirty="0">
                <a:solidFill>
                  <a:srgbClr val="261D46"/>
                </a:solidFill>
                <a:effectLst/>
                <a:latin typeface="Calibri" panose="020F0502020204030204" pitchFamily="34" charset="0"/>
              </a:rPr>
              <a:t>How have powerful groups prevented the social problem from being addressed? </a:t>
            </a:r>
            <a:br>
              <a:rPr lang="en-US" b="0" i="0" dirty="0">
                <a:solidFill>
                  <a:srgbClr val="261D46"/>
                </a:solidFill>
                <a:effectLst/>
                <a:latin typeface="Calibri" panose="020F0502020204030204" pitchFamily="34" charset="0"/>
              </a:rPr>
            </a:br>
            <a:r>
              <a:rPr lang="en-US" b="0" i="0" dirty="0">
                <a:solidFill>
                  <a:srgbClr val="261D46"/>
                </a:solidFill>
                <a:effectLst/>
                <a:latin typeface="Calibri" panose="020F0502020204030204" pitchFamily="34" charset="0"/>
              </a:rPr>
              <a:t>Have they made superficial changes that allow them to hold onto power? </a:t>
            </a:r>
            <a:br>
              <a:rPr lang="en-US" b="0" i="0" dirty="0">
                <a:solidFill>
                  <a:srgbClr val="261D46"/>
                </a:solidFill>
                <a:effectLst/>
                <a:latin typeface="Calibri" panose="020F0502020204030204" pitchFamily="34" charset="0"/>
              </a:rPr>
            </a:br>
            <a:r>
              <a:rPr lang="en-US" b="0" i="0" dirty="0">
                <a:solidFill>
                  <a:srgbClr val="261D46"/>
                </a:solidFill>
                <a:effectLst/>
                <a:latin typeface="Calibri" panose="020F0502020204030204" pitchFamily="34" charset="0"/>
              </a:rPr>
              <a:t>Or have they used overt institutional power such as the courts, military, or police forces?</a:t>
            </a:r>
          </a:p>
        </p:txBody>
      </p:sp>
      <p:sp>
        <p:nvSpPr>
          <p:cNvPr id="4" name="Slide Number Placeholder 3"/>
          <p:cNvSpPr>
            <a:spLocks noGrp="1"/>
          </p:cNvSpPr>
          <p:nvPr>
            <p:ph type="sldNum" sz="quarter" idx="5"/>
          </p:nvPr>
        </p:nvSpPr>
        <p:spPr/>
        <p:txBody>
          <a:bodyPr/>
          <a:lstStyle/>
          <a:p>
            <a:fld id="{C18A9418-D4C5-4ED9-8A24-7145815518C2}" type="slidenum">
              <a:rPr lang="en-CA" smtClean="0"/>
              <a:t>20</a:t>
            </a:fld>
            <a:endParaRPr lang="en-CA"/>
          </a:p>
        </p:txBody>
      </p:sp>
    </p:spTree>
    <p:extLst>
      <p:ext uri="{BB962C8B-B14F-4D97-AF65-F5344CB8AC3E}">
        <p14:creationId xmlns:p14="http://schemas.microsoft.com/office/powerpoint/2010/main" val="2022904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61D46"/>
                </a:solidFill>
                <a:effectLst/>
                <a:latin typeface="Calibri" panose="020F0502020204030204" pitchFamily="34" charset="0"/>
              </a:rPr>
              <a:t>Where/how/why/when did the problem originate?</a:t>
            </a:r>
          </a:p>
          <a:p>
            <a:pPr algn="l">
              <a:buFont typeface="+mj-lt"/>
              <a:buAutoNum type="arabicPeriod"/>
            </a:pPr>
            <a:r>
              <a:rPr lang="en-US" b="0" i="0" dirty="0">
                <a:solidFill>
                  <a:srgbClr val="261D46"/>
                </a:solidFill>
                <a:effectLst/>
                <a:latin typeface="Calibri" panose="020F0502020204030204" pitchFamily="34" charset="0"/>
              </a:rPr>
              <a:t>How has the social problem been challenged historically and by whom?</a:t>
            </a:r>
          </a:p>
          <a:p>
            <a:pPr algn="l">
              <a:buFont typeface="+mj-lt"/>
              <a:buAutoNum type="arabicPeriod"/>
            </a:pPr>
            <a:r>
              <a:rPr lang="en-US" b="0" i="0" dirty="0">
                <a:solidFill>
                  <a:srgbClr val="261D46"/>
                </a:solidFill>
                <a:effectLst/>
                <a:latin typeface="Calibri" panose="020F0502020204030204" pitchFamily="34" charset="0"/>
              </a:rPr>
              <a:t>How has the social problem evolved over time? </a:t>
            </a:r>
            <a:br>
              <a:rPr lang="en-US" b="0" i="0" dirty="0">
                <a:solidFill>
                  <a:srgbClr val="261D46"/>
                </a:solidFill>
                <a:effectLst/>
                <a:latin typeface="Calibri" panose="020F0502020204030204" pitchFamily="34" charset="0"/>
              </a:rPr>
            </a:br>
            <a:r>
              <a:rPr lang="en-US" b="0" i="0" dirty="0">
                <a:solidFill>
                  <a:srgbClr val="261D46"/>
                </a:solidFill>
                <a:effectLst/>
                <a:latin typeface="Calibri" panose="020F0502020204030204" pitchFamily="34" charset="0"/>
              </a:rPr>
              <a:t>   Have there been changes in laws, norms, practices, and policies that affected it?</a:t>
            </a:r>
          </a:p>
          <a:p>
            <a:pPr algn="l">
              <a:buFont typeface="+mj-lt"/>
              <a:buAutoNum type="arabicPeriod"/>
            </a:pPr>
            <a:r>
              <a:rPr lang="en-US" b="0" i="0" dirty="0">
                <a:solidFill>
                  <a:srgbClr val="261D46"/>
                </a:solidFill>
                <a:effectLst/>
                <a:latin typeface="Calibri" panose="020F0502020204030204" pitchFamily="34" charset="0"/>
              </a:rPr>
              <a:t>Has it been influenced by societal upheavals? Reforms? Revolution?</a:t>
            </a:r>
          </a:p>
          <a:p>
            <a:pPr algn="l">
              <a:buFont typeface="+mj-lt"/>
              <a:buAutoNum type="arabicPeriod"/>
            </a:pPr>
            <a:r>
              <a:rPr lang="en-US" b="0" i="0" dirty="0">
                <a:solidFill>
                  <a:srgbClr val="261D46"/>
                </a:solidFill>
                <a:effectLst/>
                <a:latin typeface="Calibri" panose="020F0502020204030204" pitchFamily="34" charset="0"/>
              </a:rPr>
              <a:t>Why does the problem persist? </a:t>
            </a:r>
            <a:br>
              <a:rPr lang="en-US" b="0" i="0" dirty="0">
                <a:solidFill>
                  <a:srgbClr val="261D46"/>
                </a:solidFill>
                <a:effectLst/>
                <a:latin typeface="Calibri" panose="020F0502020204030204" pitchFamily="34" charset="0"/>
              </a:rPr>
            </a:br>
            <a:r>
              <a:rPr lang="en-US" b="0" i="0" dirty="0">
                <a:solidFill>
                  <a:srgbClr val="261D46"/>
                </a:solidFill>
                <a:effectLst/>
                <a:latin typeface="Calibri" panose="020F0502020204030204" pitchFamily="34" charset="0"/>
              </a:rPr>
              <a:t>   How is hegemony achieved?</a:t>
            </a:r>
          </a:p>
          <a:p>
            <a:pPr algn="l">
              <a:buFont typeface="+mj-lt"/>
              <a:buAutoNum type="arabicPeriod"/>
            </a:pPr>
            <a:r>
              <a:rPr lang="en-US" b="0" i="0" dirty="0">
                <a:solidFill>
                  <a:srgbClr val="261D46"/>
                </a:solidFill>
                <a:effectLst/>
                <a:latin typeface="Calibri" panose="020F0502020204030204" pitchFamily="34" charset="0"/>
              </a:rPr>
              <a:t>How have powerful groups prevented the social problem from being addressed? </a:t>
            </a:r>
            <a:br>
              <a:rPr lang="en-US" b="0" i="0" dirty="0">
                <a:solidFill>
                  <a:srgbClr val="261D46"/>
                </a:solidFill>
                <a:effectLst/>
                <a:latin typeface="Calibri" panose="020F0502020204030204" pitchFamily="34" charset="0"/>
              </a:rPr>
            </a:br>
            <a:r>
              <a:rPr lang="en-US" b="0" i="0" dirty="0">
                <a:solidFill>
                  <a:srgbClr val="261D46"/>
                </a:solidFill>
                <a:effectLst/>
                <a:latin typeface="Calibri" panose="020F0502020204030204" pitchFamily="34" charset="0"/>
              </a:rPr>
              <a:t>Have they made superficial changes that allow them to hold onto power? </a:t>
            </a:r>
            <a:br>
              <a:rPr lang="en-US" b="0" i="0" dirty="0">
                <a:solidFill>
                  <a:srgbClr val="261D46"/>
                </a:solidFill>
                <a:effectLst/>
                <a:latin typeface="Calibri" panose="020F0502020204030204" pitchFamily="34" charset="0"/>
              </a:rPr>
            </a:br>
            <a:r>
              <a:rPr lang="en-US" b="0" i="0" dirty="0">
                <a:solidFill>
                  <a:srgbClr val="261D46"/>
                </a:solidFill>
                <a:effectLst/>
                <a:latin typeface="Calibri" panose="020F0502020204030204" pitchFamily="34" charset="0"/>
              </a:rPr>
              <a:t>Or have they used overt institutional power such as the courts, military, or police forces?</a:t>
            </a:r>
          </a:p>
        </p:txBody>
      </p:sp>
      <p:sp>
        <p:nvSpPr>
          <p:cNvPr id="4" name="Slide Number Placeholder 3"/>
          <p:cNvSpPr>
            <a:spLocks noGrp="1"/>
          </p:cNvSpPr>
          <p:nvPr>
            <p:ph type="sldNum" sz="quarter" idx="5"/>
          </p:nvPr>
        </p:nvSpPr>
        <p:spPr/>
        <p:txBody>
          <a:bodyPr/>
          <a:lstStyle/>
          <a:p>
            <a:fld id="{C18A9418-D4C5-4ED9-8A24-7145815518C2}" type="slidenum">
              <a:rPr lang="en-CA" smtClean="0"/>
              <a:t>21</a:t>
            </a:fld>
            <a:endParaRPr lang="en-CA"/>
          </a:p>
        </p:txBody>
      </p:sp>
    </p:spTree>
    <p:extLst>
      <p:ext uri="{BB962C8B-B14F-4D97-AF65-F5344CB8AC3E}">
        <p14:creationId xmlns:p14="http://schemas.microsoft.com/office/powerpoint/2010/main" val="2754854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dirty="0">
                <a:effectLst/>
              </a:rPr>
              <a:t>For most of us, how we perceive youth unemployment is shaped by dominant discourses in the media and popular culture.</a:t>
            </a:r>
          </a:p>
          <a:p>
            <a:pPr marL="457200" indent="-457200">
              <a:buFont typeface="Arial" panose="020B0604020202020204" pitchFamily="34" charset="0"/>
              <a:buChar char="•"/>
            </a:pPr>
            <a:r>
              <a:rPr lang="en-US" sz="1200" b="0" i="0" dirty="0">
                <a:effectLst/>
              </a:rPr>
              <a:t>In these discourses, there are three main causes of youth unemployment: </a:t>
            </a:r>
          </a:p>
          <a:p>
            <a:pPr marL="514350" indent="-514350">
              <a:buFont typeface="+mj-lt"/>
              <a:buAutoNum type="arabicPeriod"/>
            </a:pPr>
            <a:r>
              <a:rPr lang="en-US" sz="1200" b="0" i="0" dirty="0">
                <a:effectLst/>
              </a:rPr>
              <a:t>failure of public institutions (i.e. education), </a:t>
            </a:r>
          </a:p>
          <a:p>
            <a:pPr marL="514350" indent="-514350">
              <a:buFont typeface="+mj-lt"/>
              <a:buAutoNum type="arabicPeriod"/>
            </a:pPr>
            <a:r>
              <a:rPr lang="en-US" sz="1200" b="0" i="0" dirty="0">
                <a:effectLst/>
              </a:rPr>
              <a:t>failure of public policy (government), </a:t>
            </a:r>
          </a:p>
          <a:p>
            <a:pPr marL="514350" indent="-514350">
              <a:buFont typeface="+mj-lt"/>
              <a:buAutoNum type="arabicPeriod"/>
            </a:pPr>
            <a:r>
              <a:rPr lang="en-US" sz="1200" b="0" i="0" dirty="0">
                <a:effectLst/>
              </a:rPr>
              <a:t>failure of the individual (too lazy, entitled, or not properly trained) (Source: Toynbee, 2021). </a:t>
            </a:r>
          </a:p>
          <a:p>
            <a:endParaRPr lang="en-US" sz="1200" dirty="0"/>
          </a:p>
          <a:p>
            <a:pPr marL="0" indent="0">
              <a:buFont typeface="Arial" panose="020B0604020202020204" pitchFamily="34" charset="0"/>
              <a:buNone/>
            </a:pPr>
            <a:r>
              <a:rPr lang="en-US" sz="1200" b="0" i="0" dirty="0">
                <a:effectLst/>
              </a:rPr>
              <a:t>Let’s look at an example of how these dominant discourses sneak into discussions of unemployment</a:t>
            </a:r>
            <a:endParaRPr lang="en-CA" sz="1200"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22</a:t>
            </a:fld>
            <a:endParaRPr lang="en-CA"/>
          </a:p>
        </p:txBody>
      </p:sp>
    </p:spTree>
    <p:extLst>
      <p:ext uri="{BB962C8B-B14F-4D97-AF65-F5344CB8AC3E}">
        <p14:creationId xmlns:p14="http://schemas.microsoft.com/office/powerpoint/2010/main" val="3317719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chemeClr val="tx1">
                    <a:lumMod val="85000"/>
                    <a:lumOff val="15000"/>
                  </a:schemeClr>
                </a:solidFill>
                <a:effectLst/>
                <a:latin typeface="Calibri" panose="020F0502020204030204" pitchFamily="34" charset="0"/>
              </a:rPr>
              <a:t>Unemployment originated with the development of the economic system of capitalism.</a:t>
            </a:r>
          </a:p>
          <a:p>
            <a:pPr marL="0" indent="0">
              <a:buFont typeface="Arial" panose="020B0604020202020204" pitchFamily="34" charset="0"/>
              <a:buNone/>
            </a:pPr>
            <a:r>
              <a:rPr lang="en-US" b="0" i="0" dirty="0">
                <a:solidFill>
                  <a:schemeClr val="tx1">
                    <a:lumMod val="85000"/>
                    <a:lumOff val="15000"/>
                  </a:schemeClr>
                </a:solidFill>
                <a:effectLst/>
                <a:latin typeface="Calibri" panose="020F0502020204030204" pitchFamily="34" charset="0"/>
              </a:rPr>
              <a:t>As capitalism evolved in 16th and 17th centuries, </a:t>
            </a:r>
            <a:r>
              <a:rPr lang="en-US" b="0" i="0" u="none" strike="noStrike" dirty="0">
                <a:solidFill>
                  <a:schemeClr val="tx1">
                    <a:lumMod val="85000"/>
                    <a:lumOff val="15000"/>
                  </a:schemeClr>
                </a:solidFill>
                <a:effectLst/>
                <a:latin typeface="Calibri" panose="020F0502020204030204" pitchFamily="34" charset="0"/>
                <a:hlinkClick r:id="rId3">
                  <a:extLst>
                    <a:ext uri="{A12FA001-AC4F-418D-AE19-62706E023703}">
                      <ahyp:hlinkClr xmlns:ahyp="http://schemas.microsoft.com/office/drawing/2018/hyperlinkcolor" val="tx"/>
                    </a:ext>
                  </a:extLst>
                </a:hlinkClick>
              </a:rPr>
              <a:t>labour conditions</a:t>
            </a:r>
            <a:r>
              <a:rPr lang="en-US" b="0" i="0" dirty="0">
                <a:solidFill>
                  <a:schemeClr val="tx1">
                    <a:lumMod val="85000"/>
                    <a:lumOff val="15000"/>
                  </a:schemeClr>
                </a:solidFill>
                <a:effectLst/>
                <a:latin typeface="Calibri" panose="020F0502020204030204" pitchFamily="34" charset="0"/>
              </a:rPr>
              <a:t> were very oppressive</a:t>
            </a:r>
          </a:p>
          <a:p>
            <a:pPr marL="0" indent="0">
              <a:buFont typeface="Arial" panose="020B0604020202020204" pitchFamily="34" charset="0"/>
              <a:buNone/>
            </a:pPr>
            <a:r>
              <a:rPr lang="en-US" b="0" i="0" dirty="0">
                <a:solidFill>
                  <a:schemeClr val="tx1">
                    <a:lumMod val="85000"/>
                    <a:lumOff val="15000"/>
                  </a:schemeClr>
                </a:solidFill>
                <a:effectLst/>
                <a:latin typeface="Calibri" panose="020F0502020204030204" pitchFamily="34" charset="0"/>
              </a:rPr>
              <a:t> Governments made it illegal for workers to organize into unions to improve working conditions</a:t>
            </a:r>
          </a:p>
          <a:p>
            <a:pPr marL="0" indent="0">
              <a:buFont typeface="Arial" panose="020B0604020202020204" pitchFamily="34" charset="0"/>
              <a:buNone/>
            </a:pPr>
            <a:r>
              <a:rPr lang="en-US" b="0" i="0" dirty="0">
                <a:solidFill>
                  <a:schemeClr val="tx1">
                    <a:lumMod val="85000"/>
                    <a:lumOff val="15000"/>
                  </a:schemeClr>
                </a:solidFill>
                <a:effectLst/>
                <a:latin typeface="Calibri" panose="020F0502020204030204" pitchFamily="34" charset="0"/>
              </a:rPr>
              <a:t>Many union organizers were arrested and killed by the police. </a:t>
            </a:r>
          </a:p>
          <a:p>
            <a:pPr marL="0" indent="0">
              <a:buFont typeface="Arial" panose="020B0604020202020204" pitchFamily="34" charset="0"/>
              <a:buNone/>
            </a:pPr>
            <a:r>
              <a:rPr lang="en-US" b="0" i="0" dirty="0">
                <a:solidFill>
                  <a:schemeClr val="tx1">
                    <a:lumMod val="85000"/>
                    <a:lumOff val="15000"/>
                  </a:schemeClr>
                </a:solidFill>
                <a:effectLst/>
                <a:latin typeface="Calibri" panose="020F0502020204030204" pitchFamily="34" charset="0"/>
              </a:rPr>
              <a:t>Chronic (continued) unemployment has historically been built into capitalism to keep the power of labour unions in check and keep wages low</a:t>
            </a:r>
          </a:p>
          <a:p>
            <a:pPr marL="0" indent="0">
              <a:buFont typeface="Arial" panose="020B0604020202020204" pitchFamily="34" charset="0"/>
              <a:buNone/>
            </a:pPr>
            <a:r>
              <a:rPr lang="en-US" b="0" i="0" dirty="0">
                <a:solidFill>
                  <a:schemeClr val="tx1">
                    <a:lumMod val="85000"/>
                    <a:lumOff val="15000"/>
                  </a:schemeClr>
                </a:solidFill>
                <a:effectLst/>
                <a:latin typeface="Calibri" panose="020F0502020204030204" pitchFamily="34" charset="0"/>
              </a:rPr>
              <a:t>Many citizens are influenced by </a:t>
            </a:r>
            <a:r>
              <a:rPr lang="en-US" b="0" i="0" u="none" strike="noStrike" dirty="0">
                <a:solidFill>
                  <a:schemeClr val="tx1">
                    <a:lumMod val="85000"/>
                    <a:lumOff val="15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corporate media and think tanks</a:t>
            </a:r>
            <a:r>
              <a:rPr lang="en-US" b="0" i="0" dirty="0">
                <a:solidFill>
                  <a:schemeClr val="tx1">
                    <a:lumMod val="85000"/>
                    <a:lumOff val="15000"/>
                  </a:schemeClr>
                </a:solidFill>
                <a:effectLst/>
                <a:latin typeface="Calibri" panose="020F0502020204030204" pitchFamily="34" charset="0"/>
              </a:rPr>
              <a:t>, such as the Fraser Institute</a:t>
            </a:r>
          </a:p>
          <a:p>
            <a:pPr marL="0" indent="0">
              <a:buFont typeface="Arial" panose="020B0604020202020204" pitchFamily="34" charset="0"/>
              <a:buNone/>
            </a:pPr>
            <a:r>
              <a:rPr lang="en-US" b="0" i="0" dirty="0">
                <a:solidFill>
                  <a:schemeClr val="tx1">
                    <a:lumMod val="85000"/>
                    <a:lumOff val="15000"/>
                  </a:schemeClr>
                </a:solidFill>
                <a:effectLst/>
                <a:latin typeface="Calibri" panose="020F0502020204030204" pitchFamily="34" charset="0"/>
              </a:rPr>
              <a:t>that produce studies to promote dominant discourses and policies favourable to the economic interests of the wealthy </a:t>
            </a:r>
          </a:p>
          <a:p>
            <a:pPr marL="0" indent="0">
              <a:buFont typeface="Arial" panose="020B0604020202020204" pitchFamily="34" charset="0"/>
              <a:buNone/>
            </a:pPr>
            <a:r>
              <a:rPr lang="en-US" b="0" i="0" dirty="0">
                <a:solidFill>
                  <a:schemeClr val="tx1">
                    <a:lumMod val="85000"/>
                    <a:lumOff val="15000"/>
                  </a:schemeClr>
                </a:solidFill>
                <a:effectLst/>
                <a:latin typeface="Calibri" panose="020F0502020204030204" pitchFamily="34" charset="0"/>
              </a:rPr>
              <a:t>Government programs are created and exist that hire </a:t>
            </a:r>
            <a:r>
              <a:rPr lang="en-US" b="0" i="0" u="none" strike="noStrike" dirty="0">
                <a:solidFill>
                  <a:schemeClr val="tx1">
                    <a:lumMod val="85000"/>
                    <a:lumOff val="15000"/>
                  </a:schemeClr>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temporary foreign workers</a:t>
            </a:r>
            <a:endParaRPr lang="en-US" b="0" i="0" u="none" strike="noStrike" dirty="0">
              <a:solidFill>
                <a:schemeClr val="tx1">
                  <a:lumMod val="85000"/>
                  <a:lumOff val="15000"/>
                </a:schemeClr>
              </a:solidFill>
              <a:effectLst/>
              <a:latin typeface="Calibri" panose="020F0502020204030204" pitchFamily="34" charset="0"/>
            </a:endParaRPr>
          </a:p>
          <a:p>
            <a:pPr marL="0" indent="0">
              <a:buFont typeface="Arial" panose="020B0604020202020204" pitchFamily="34" charset="0"/>
              <a:buNone/>
            </a:pPr>
            <a:r>
              <a:rPr lang="en-US" b="0" i="0" dirty="0">
                <a:solidFill>
                  <a:srgbClr val="464646"/>
                </a:solidFill>
                <a:effectLst/>
                <a:latin typeface="Calibri" panose="020F0502020204030204" pitchFamily="34" charset="0"/>
              </a:rPr>
              <a:t>These programs </a:t>
            </a:r>
            <a:r>
              <a:rPr lang="en-US" b="0" i="0" u="none" strike="noStrike" dirty="0">
                <a:solidFill>
                  <a:srgbClr val="03709B"/>
                </a:solidFill>
                <a:effectLst/>
                <a:latin typeface="Calibri" panose="020F0502020204030204" pitchFamily="34" charset="0"/>
                <a:hlinkClick r:id="rId6"/>
              </a:rPr>
              <a:t>increase inequality</a:t>
            </a:r>
            <a:r>
              <a:rPr lang="en-US" b="0" i="0" dirty="0">
                <a:solidFill>
                  <a:srgbClr val="464646"/>
                </a:solidFill>
                <a:effectLst/>
                <a:latin typeface="Calibri" panose="020F0502020204030204" pitchFamily="34" charset="0"/>
              </a:rPr>
              <a:t> for vulnerable workers such as youth workers,</a:t>
            </a:r>
          </a:p>
          <a:p>
            <a:pPr marL="0" indent="0">
              <a:buFont typeface="Arial" panose="020B0604020202020204" pitchFamily="34" charset="0"/>
              <a:buNone/>
            </a:pPr>
            <a:r>
              <a:rPr lang="en-US" b="0" i="0" dirty="0">
                <a:solidFill>
                  <a:srgbClr val="464646"/>
                </a:solidFill>
                <a:effectLst/>
                <a:latin typeface="Calibri" panose="020F0502020204030204" pitchFamily="34" charset="0"/>
              </a:rPr>
              <a:t>drive wages down, </a:t>
            </a:r>
          </a:p>
          <a:p>
            <a:pPr marL="0" indent="0">
              <a:buFont typeface="Arial" panose="020B0604020202020204" pitchFamily="34" charset="0"/>
              <a:buNone/>
            </a:pPr>
            <a:r>
              <a:rPr lang="en-US" b="0" i="0" dirty="0">
                <a:solidFill>
                  <a:srgbClr val="464646"/>
                </a:solidFill>
                <a:effectLst/>
                <a:latin typeface="Calibri" panose="020F0502020204030204" pitchFamily="34" charset="0"/>
              </a:rPr>
              <a:t>create exploitative conditions for foreign workers, </a:t>
            </a:r>
          </a:p>
          <a:p>
            <a:pPr marL="0" indent="0">
              <a:buFont typeface="Arial" panose="020B0604020202020204" pitchFamily="34" charset="0"/>
              <a:buNone/>
            </a:pPr>
            <a:r>
              <a:rPr lang="en-US" b="0" i="0" dirty="0">
                <a:solidFill>
                  <a:srgbClr val="464646"/>
                </a:solidFill>
                <a:effectLst/>
                <a:latin typeface="Calibri" panose="020F0502020204030204" pitchFamily="34" charset="0"/>
              </a:rPr>
              <a:t>and reduce the ability of workers to organize</a:t>
            </a:r>
          </a:p>
          <a:p>
            <a:pPr marL="0" indent="0">
              <a:buFont typeface="Arial" panose="020B0604020202020204" pitchFamily="34" charset="0"/>
              <a:buNone/>
            </a:pPr>
            <a:endParaRPr lang="en-US" b="0" i="0" u="none" strike="noStrike" dirty="0">
              <a:solidFill>
                <a:srgbClr val="464646"/>
              </a:solidFill>
              <a:effectLst/>
              <a:latin typeface="Calibri" panose="020F0502020204030204" pitchFamily="34" charset="0"/>
            </a:endParaRPr>
          </a:p>
          <a:p>
            <a:pPr marL="0" indent="0">
              <a:buFont typeface="Arial" panose="020B0604020202020204" pitchFamily="34" charset="0"/>
              <a:buNone/>
            </a:pPr>
            <a:r>
              <a:rPr lang="en-US" b="0" i="0" dirty="0">
                <a:solidFill>
                  <a:srgbClr val="333333"/>
                </a:solidFill>
                <a:effectLst/>
                <a:latin typeface="Calibri" panose="020F0502020204030204" pitchFamily="34" charset="0"/>
              </a:rPr>
              <a:t>In 2017, 24.5% of all employees in the Ontario education sector were temporary, seasonal, casual, term, or on contract ─ representing one of the highest such ratios in the province</a:t>
            </a:r>
            <a:endParaRPr lang="en-US" b="0" i="0" u="none" strike="noStrike" dirty="0">
              <a:solidFill>
                <a:srgbClr val="464646"/>
              </a:solidFill>
              <a:effectLst/>
              <a:latin typeface="Calibri" panose="020F0502020204030204" pitchFamily="34" charset="0"/>
            </a:endParaRPr>
          </a:p>
          <a:p>
            <a:pPr marL="0" indent="0">
              <a:buFont typeface="Arial" panose="020B0604020202020204" pitchFamily="34" charset="0"/>
              <a:buNone/>
            </a:pPr>
            <a:r>
              <a:rPr lang="en-US" b="0" i="0" dirty="0">
                <a:solidFill>
                  <a:srgbClr val="333333"/>
                </a:solidFill>
                <a:effectLst/>
                <a:latin typeface="Calibri" panose="020F0502020204030204" pitchFamily="34" charset="0"/>
              </a:rPr>
              <a:t>Among the academic staff in Ontario colleges, 68% were employed on a part-time basis in 2017/18.</a:t>
            </a:r>
            <a:endParaRPr lang="en-US" b="0" i="0" u="none" strike="noStrike" dirty="0">
              <a:solidFill>
                <a:schemeClr val="tx1">
                  <a:lumMod val="85000"/>
                  <a:lumOff val="15000"/>
                </a:schemeClr>
              </a:solidFill>
              <a:effectLst/>
              <a:latin typeface="Calibri" panose="020F0502020204030204" pitchFamily="34" charset="0"/>
            </a:endParaRPr>
          </a:p>
          <a:p>
            <a:pPr marL="0" indent="0">
              <a:buFont typeface="Arial" panose="020B0604020202020204" pitchFamily="34" charset="0"/>
              <a:buNone/>
            </a:pPr>
            <a:r>
              <a:rPr lang="en-CA" dirty="0"/>
              <a:t>https://www.jobbank.gc.ca/content_pieces-eng.do?cid=15197</a:t>
            </a:r>
          </a:p>
        </p:txBody>
      </p:sp>
      <p:sp>
        <p:nvSpPr>
          <p:cNvPr id="4" name="Slide Number Placeholder 3"/>
          <p:cNvSpPr>
            <a:spLocks noGrp="1"/>
          </p:cNvSpPr>
          <p:nvPr>
            <p:ph type="sldNum" sz="quarter" idx="5"/>
          </p:nvPr>
        </p:nvSpPr>
        <p:spPr/>
        <p:txBody>
          <a:bodyPr/>
          <a:lstStyle/>
          <a:p>
            <a:fld id="{C18A9418-D4C5-4ED9-8A24-7145815518C2}" type="slidenum">
              <a:rPr lang="en-CA" smtClean="0"/>
              <a:t>23</a:t>
            </a:fld>
            <a:endParaRPr lang="en-CA"/>
          </a:p>
        </p:txBody>
      </p:sp>
    </p:spTree>
    <p:extLst>
      <p:ext uri="{BB962C8B-B14F-4D97-AF65-F5344CB8AC3E}">
        <p14:creationId xmlns:p14="http://schemas.microsoft.com/office/powerpoint/2010/main" val="3104278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chemeClr val="tx1">
                    <a:lumMod val="85000"/>
                    <a:lumOff val="15000"/>
                  </a:schemeClr>
                </a:solidFill>
                <a:effectLst/>
                <a:latin typeface="Calibri" panose="020F0502020204030204" pitchFamily="34" charset="0"/>
              </a:rPr>
              <a:t>Unemployment originated with the development of the economic system of capitalism.</a:t>
            </a:r>
          </a:p>
          <a:p>
            <a:pPr marL="0" indent="0">
              <a:buFont typeface="Arial" panose="020B0604020202020204" pitchFamily="34" charset="0"/>
              <a:buNone/>
            </a:pPr>
            <a:r>
              <a:rPr lang="en-US" b="0" i="0" dirty="0">
                <a:solidFill>
                  <a:schemeClr val="tx1">
                    <a:lumMod val="85000"/>
                    <a:lumOff val="15000"/>
                  </a:schemeClr>
                </a:solidFill>
                <a:effectLst/>
                <a:latin typeface="Calibri" panose="020F0502020204030204" pitchFamily="34" charset="0"/>
              </a:rPr>
              <a:t>As capitalism evolved in 16th and 17th centuries, </a:t>
            </a:r>
            <a:r>
              <a:rPr lang="en-US" b="0" i="0" u="none" strike="noStrike" dirty="0">
                <a:solidFill>
                  <a:schemeClr val="tx1"/>
                </a:solidFill>
                <a:effectLst/>
                <a:latin typeface="Calibri" panose="020F0502020204030204" pitchFamily="34" charset="0"/>
                <a:hlinkClick r:id="rId3">
                  <a:extLst>
                    <a:ext uri="{A12FA001-AC4F-418D-AE19-62706E023703}">
                      <ahyp:hlinkClr xmlns:ahyp="http://schemas.microsoft.com/office/drawing/2018/hyperlinkcolor" val="tx"/>
                    </a:ext>
                  </a:extLst>
                </a:hlinkClick>
              </a:rPr>
              <a:t>labour</a:t>
            </a:r>
            <a:r>
              <a:rPr lang="en-US" b="0" i="0" u="none" strike="noStrike" dirty="0">
                <a:solidFill>
                  <a:schemeClr val="tx1">
                    <a:lumMod val="85000"/>
                    <a:lumOff val="15000"/>
                  </a:schemeClr>
                </a:solidFill>
                <a:effectLst/>
                <a:latin typeface="Calibri" panose="020F0502020204030204" pitchFamily="34" charset="0"/>
                <a:hlinkClick r:id="rId3">
                  <a:extLst>
                    <a:ext uri="{A12FA001-AC4F-418D-AE19-62706E023703}">
                      <ahyp:hlinkClr xmlns:ahyp="http://schemas.microsoft.com/office/drawing/2018/hyperlinkcolor" val="tx"/>
                    </a:ext>
                  </a:extLst>
                </a:hlinkClick>
              </a:rPr>
              <a:t> conditions</a:t>
            </a:r>
            <a:r>
              <a:rPr lang="en-US" b="0" i="0" dirty="0">
                <a:solidFill>
                  <a:schemeClr val="tx1">
                    <a:lumMod val="85000"/>
                    <a:lumOff val="15000"/>
                  </a:schemeClr>
                </a:solidFill>
                <a:effectLst/>
                <a:latin typeface="Calibri" panose="020F0502020204030204" pitchFamily="34" charset="0"/>
              </a:rPr>
              <a:t> were very oppressive</a:t>
            </a:r>
          </a:p>
          <a:p>
            <a:pPr marL="0" indent="0">
              <a:buFont typeface="Arial" panose="020B0604020202020204" pitchFamily="34" charset="0"/>
              <a:buNone/>
            </a:pPr>
            <a:r>
              <a:rPr lang="en-US" b="0" i="0" dirty="0">
                <a:solidFill>
                  <a:schemeClr val="tx1">
                    <a:lumMod val="85000"/>
                    <a:lumOff val="15000"/>
                  </a:schemeClr>
                </a:solidFill>
                <a:effectLst/>
                <a:latin typeface="Calibri" panose="020F0502020204030204" pitchFamily="34" charset="0"/>
              </a:rPr>
              <a:t> Governments made it illegal for workers to organize into unions to improve working conditions</a:t>
            </a:r>
          </a:p>
          <a:p>
            <a:pPr marL="0" indent="0">
              <a:buFont typeface="Arial" panose="020B0604020202020204" pitchFamily="34" charset="0"/>
              <a:buNone/>
            </a:pPr>
            <a:r>
              <a:rPr lang="en-US" b="0" i="0" dirty="0">
                <a:solidFill>
                  <a:schemeClr val="tx1">
                    <a:lumMod val="85000"/>
                    <a:lumOff val="15000"/>
                  </a:schemeClr>
                </a:solidFill>
                <a:effectLst/>
                <a:latin typeface="Calibri" panose="020F0502020204030204" pitchFamily="34" charset="0"/>
              </a:rPr>
              <a:t>Many union organizers were arrested and killed by the police. </a:t>
            </a:r>
          </a:p>
          <a:p>
            <a:pPr marL="0" indent="0">
              <a:buFont typeface="Arial" panose="020B0604020202020204" pitchFamily="34" charset="0"/>
              <a:buNone/>
            </a:pPr>
            <a:r>
              <a:rPr lang="en-US" b="0" i="0" dirty="0">
                <a:solidFill>
                  <a:schemeClr val="tx1">
                    <a:lumMod val="85000"/>
                    <a:lumOff val="15000"/>
                  </a:schemeClr>
                </a:solidFill>
                <a:effectLst/>
                <a:latin typeface="Calibri" panose="020F0502020204030204" pitchFamily="34" charset="0"/>
              </a:rPr>
              <a:t>Chronic (continued) unemployment has historically been built into capitalism to keep the power of labour unions in check and keep wages low</a:t>
            </a:r>
          </a:p>
          <a:p>
            <a:pPr marL="0" indent="0">
              <a:buFont typeface="Arial" panose="020B0604020202020204" pitchFamily="34" charset="0"/>
              <a:buNone/>
            </a:pPr>
            <a:r>
              <a:rPr lang="en-US" b="0" i="0" dirty="0">
                <a:solidFill>
                  <a:schemeClr val="tx1">
                    <a:lumMod val="85000"/>
                    <a:lumOff val="15000"/>
                  </a:schemeClr>
                </a:solidFill>
                <a:effectLst/>
                <a:latin typeface="Calibri" panose="020F0502020204030204" pitchFamily="34" charset="0"/>
              </a:rPr>
              <a:t>Many citizens are influenced by </a:t>
            </a:r>
            <a:r>
              <a:rPr lang="en-US" b="0" i="0" u="none" strike="noStrike" dirty="0">
                <a:solidFill>
                  <a:schemeClr val="tx1">
                    <a:lumMod val="85000"/>
                    <a:lumOff val="15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corporate media and think tanks</a:t>
            </a:r>
            <a:r>
              <a:rPr lang="en-US" b="0" i="0" dirty="0">
                <a:solidFill>
                  <a:schemeClr val="tx1">
                    <a:lumMod val="85000"/>
                    <a:lumOff val="15000"/>
                  </a:schemeClr>
                </a:solidFill>
                <a:effectLst/>
                <a:latin typeface="Calibri" panose="020F0502020204030204" pitchFamily="34" charset="0"/>
              </a:rPr>
              <a:t>, such as the Fraser Institute</a:t>
            </a:r>
          </a:p>
          <a:p>
            <a:pPr marL="0" indent="0">
              <a:buFont typeface="Arial" panose="020B0604020202020204" pitchFamily="34" charset="0"/>
              <a:buNone/>
            </a:pPr>
            <a:r>
              <a:rPr lang="en-US" b="0" i="0" dirty="0">
                <a:solidFill>
                  <a:schemeClr val="tx1">
                    <a:lumMod val="85000"/>
                    <a:lumOff val="15000"/>
                  </a:schemeClr>
                </a:solidFill>
                <a:effectLst/>
                <a:latin typeface="Calibri" panose="020F0502020204030204" pitchFamily="34" charset="0"/>
              </a:rPr>
              <a:t>that produce studies to promote dominant discourses and policies favourable to the economic interests of the wealthy </a:t>
            </a:r>
          </a:p>
          <a:p>
            <a:pPr marL="0" indent="0">
              <a:buFont typeface="Arial" panose="020B0604020202020204" pitchFamily="34" charset="0"/>
              <a:buNone/>
            </a:pPr>
            <a:r>
              <a:rPr lang="en-US" b="0" i="0" dirty="0">
                <a:solidFill>
                  <a:schemeClr val="tx1">
                    <a:lumMod val="85000"/>
                    <a:lumOff val="15000"/>
                  </a:schemeClr>
                </a:solidFill>
                <a:effectLst/>
                <a:latin typeface="Calibri" panose="020F0502020204030204" pitchFamily="34" charset="0"/>
              </a:rPr>
              <a:t>Government programs are created and exist that hire </a:t>
            </a:r>
            <a:r>
              <a:rPr lang="en-US" b="0" i="0" u="none" strike="noStrike" dirty="0">
                <a:solidFill>
                  <a:schemeClr val="tx1">
                    <a:lumMod val="85000"/>
                    <a:lumOff val="15000"/>
                  </a:schemeClr>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temporary foreign workers</a:t>
            </a:r>
            <a:endParaRPr lang="en-US" b="0" i="0" u="none" strike="noStrike" dirty="0">
              <a:solidFill>
                <a:schemeClr val="tx1">
                  <a:lumMod val="85000"/>
                  <a:lumOff val="15000"/>
                </a:schemeClr>
              </a:solidFill>
              <a:effectLst/>
              <a:latin typeface="Calibri" panose="020F0502020204030204" pitchFamily="34" charset="0"/>
            </a:endParaRPr>
          </a:p>
          <a:p>
            <a:pPr marL="0" indent="0">
              <a:buFont typeface="Arial" panose="020B0604020202020204" pitchFamily="34" charset="0"/>
              <a:buNone/>
            </a:pPr>
            <a:r>
              <a:rPr lang="en-US" b="0" i="0" dirty="0">
                <a:solidFill>
                  <a:srgbClr val="464646"/>
                </a:solidFill>
                <a:effectLst/>
                <a:latin typeface="Calibri" panose="020F0502020204030204" pitchFamily="34" charset="0"/>
              </a:rPr>
              <a:t>These programs </a:t>
            </a:r>
            <a:r>
              <a:rPr lang="en-US" b="0" i="0" u="none" strike="noStrike" dirty="0">
                <a:solidFill>
                  <a:srgbClr val="03709B"/>
                </a:solidFill>
                <a:effectLst/>
                <a:latin typeface="Calibri" panose="020F0502020204030204" pitchFamily="34" charset="0"/>
                <a:hlinkClick r:id="rId6"/>
              </a:rPr>
              <a:t>increase inequality</a:t>
            </a:r>
            <a:r>
              <a:rPr lang="en-US" b="0" i="0" dirty="0">
                <a:solidFill>
                  <a:srgbClr val="464646"/>
                </a:solidFill>
                <a:effectLst/>
                <a:latin typeface="Calibri" panose="020F0502020204030204" pitchFamily="34" charset="0"/>
              </a:rPr>
              <a:t> for vulnerable workers such as youth workers,</a:t>
            </a:r>
          </a:p>
          <a:p>
            <a:pPr marL="0" indent="0">
              <a:buFont typeface="Arial" panose="020B0604020202020204" pitchFamily="34" charset="0"/>
              <a:buNone/>
            </a:pPr>
            <a:r>
              <a:rPr lang="en-US" b="0" i="0" dirty="0">
                <a:solidFill>
                  <a:srgbClr val="464646"/>
                </a:solidFill>
                <a:effectLst/>
                <a:latin typeface="Calibri" panose="020F0502020204030204" pitchFamily="34" charset="0"/>
              </a:rPr>
              <a:t>drive wages down, </a:t>
            </a:r>
          </a:p>
          <a:p>
            <a:pPr marL="0" indent="0">
              <a:buFont typeface="Arial" panose="020B0604020202020204" pitchFamily="34" charset="0"/>
              <a:buNone/>
            </a:pPr>
            <a:r>
              <a:rPr lang="en-US" b="0" i="0" dirty="0">
                <a:solidFill>
                  <a:srgbClr val="464646"/>
                </a:solidFill>
                <a:effectLst/>
                <a:latin typeface="Calibri" panose="020F0502020204030204" pitchFamily="34" charset="0"/>
              </a:rPr>
              <a:t>create exploitative conditions for foreign workers, </a:t>
            </a:r>
          </a:p>
          <a:p>
            <a:pPr marL="0" indent="0">
              <a:buFont typeface="Arial" panose="020B0604020202020204" pitchFamily="34" charset="0"/>
              <a:buNone/>
            </a:pPr>
            <a:r>
              <a:rPr lang="en-US" b="0" i="0" dirty="0">
                <a:solidFill>
                  <a:srgbClr val="464646"/>
                </a:solidFill>
                <a:effectLst/>
                <a:latin typeface="Calibri" panose="020F0502020204030204" pitchFamily="34" charset="0"/>
              </a:rPr>
              <a:t>and reduce the ability of workers to organize</a:t>
            </a:r>
          </a:p>
          <a:p>
            <a:pPr marL="0" indent="0">
              <a:buFont typeface="Arial" panose="020B0604020202020204" pitchFamily="34" charset="0"/>
              <a:buNone/>
            </a:pPr>
            <a:endParaRPr lang="en-US" b="0" i="0" u="none" strike="noStrike" dirty="0">
              <a:solidFill>
                <a:srgbClr val="464646"/>
              </a:solidFill>
              <a:effectLst/>
              <a:latin typeface="Calibri" panose="020F0502020204030204" pitchFamily="34" charset="0"/>
            </a:endParaRPr>
          </a:p>
          <a:p>
            <a:pPr marL="0" indent="0">
              <a:buFont typeface="Arial" panose="020B0604020202020204" pitchFamily="34" charset="0"/>
              <a:buNone/>
            </a:pPr>
            <a:r>
              <a:rPr lang="en-US" b="0" i="0" dirty="0">
                <a:solidFill>
                  <a:srgbClr val="333333"/>
                </a:solidFill>
                <a:effectLst/>
                <a:latin typeface="Calibri" panose="020F0502020204030204" pitchFamily="34" charset="0"/>
              </a:rPr>
              <a:t>In 2017, 24.5% of all employees in the Ontario education sector were temporary, seasonal, casual, term, or on contract ─ representing one of the highest such ratios in the province</a:t>
            </a:r>
            <a:endParaRPr lang="en-US" b="0" i="0" u="none" strike="noStrike" dirty="0">
              <a:solidFill>
                <a:srgbClr val="464646"/>
              </a:solidFill>
              <a:effectLst/>
              <a:latin typeface="Calibri" panose="020F0502020204030204" pitchFamily="34" charset="0"/>
            </a:endParaRPr>
          </a:p>
          <a:p>
            <a:pPr marL="0" indent="0">
              <a:buFont typeface="Arial" panose="020B0604020202020204" pitchFamily="34" charset="0"/>
              <a:buNone/>
            </a:pPr>
            <a:r>
              <a:rPr lang="en-US" b="0" i="0" dirty="0">
                <a:solidFill>
                  <a:srgbClr val="333333"/>
                </a:solidFill>
                <a:effectLst/>
                <a:latin typeface="Calibri" panose="020F0502020204030204" pitchFamily="34" charset="0"/>
              </a:rPr>
              <a:t>Among the academic staff in Ontario colleges, 68% were employed on a part-time basis in 2017/18.</a:t>
            </a:r>
            <a:endParaRPr lang="en-US" b="0" i="0" u="none" strike="noStrike" dirty="0">
              <a:solidFill>
                <a:schemeClr val="tx1">
                  <a:lumMod val="85000"/>
                  <a:lumOff val="15000"/>
                </a:schemeClr>
              </a:solidFill>
              <a:effectLst/>
              <a:latin typeface="Calibri" panose="020F0502020204030204" pitchFamily="34" charset="0"/>
            </a:endParaRPr>
          </a:p>
          <a:p>
            <a:pPr marL="0" indent="0">
              <a:buFont typeface="Arial" panose="020B0604020202020204" pitchFamily="34" charset="0"/>
              <a:buNone/>
            </a:pPr>
            <a:r>
              <a:rPr lang="en-CA" dirty="0"/>
              <a:t>https://www.jobbank.gc.ca/content_pieces-eng.do?cid=15197</a:t>
            </a:r>
          </a:p>
        </p:txBody>
      </p:sp>
      <p:sp>
        <p:nvSpPr>
          <p:cNvPr id="4" name="Slide Number Placeholder 3"/>
          <p:cNvSpPr>
            <a:spLocks noGrp="1"/>
          </p:cNvSpPr>
          <p:nvPr>
            <p:ph type="sldNum" sz="quarter" idx="5"/>
          </p:nvPr>
        </p:nvSpPr>
        <p:spPr/>
        <p:txBody>
          <a:bodyPr/>
          <a:lstStyle/>
          <a:p>
            <a:fld id="{C18A9418-D4C5-4ED9-8A24-7145815518C2}" type="slidenum">
              <a:rPr lang="en-CA" smtClean="0"/>
              <a:t>24</a:t>
            </a:fld>
            <a:endParaRPr lang="en-CA"/>
          </a:p>
        </p:txBody>
      </p:sp>
    </p:spTree>
    <p:extLst>
      <p:ext uri="{BB962C8B-B14F-4D97-AF65-F5344CB8AC3E}">
        <p14:creationId xmlns:p14="http://schemas.microsoft.com/office/powerpoint/2010/main" val="641401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dirty="0">
                <a:effectLst/>
              </a:rPr>
              <a:t>For most of us, how we perceive youth unemployment is shaped by dominant discourses in the media and popular culture.</a:t>
            </a:r>
          </a:p>
          <a:p>
            <a:pPr marL="457200" indent="-457200">
              <a:buFont typeface="Arial" panose="020B0604020202020204" pitchFamily="34" charset="0"/>
              <a:buChar char="•"/>
            </a:pPr>
            <a:r>
              <a:rPr lang="en-US" sz="1200" b="0" i="0" dirty="0">
                <a:effectLst/>
              </a:rPr>
              <a:t>In these discourses, there are three main causes of youth unemployment: </a:t>
            </a:r>
          </a:p>
          <a:p>
            <a:pPr marL="514350" indent="-514350">
              <a:buFont typeface="+mj-lt"/>
              <a:buAutoNum type="arabicPeriod"/>
            </a:pPr>
            <a:r>
              <a:rPr lang="en-US" sz="1200" b="0" i="0" dirty="0">
                <a:effectLst/>
              </a:rPr>
              <a:t>failure of public institutions (i.e. education), </a:t>
            </a:r>
          </a:p>
          <a:p>
            <a:pPr marL="514350" indent="-514350">
              <a:buFont typeface="+mj-lt"/>
              <a:buAutoNum type="arabicPeriod"/>
            </a:pPr>
            <a:r>
              <a:rPr lang="en-US" sz="1200" b="0" i="0" dirty="0">
                <a:effectLst/>
              </a:rPr>
              <a:t>failure of public policy (government), </a:t>
            </a:r>
          </a:p>
          <a:p>
            <a:pPr marL="514350" indent="-514350">
              <a:buFont typeface="+mj-lt"/>
              <a:buAutoNum type="arabicPeriod"/>
            </a:pPr>
            <a:r>
              <a:rPr lang="en-US" sz="1200" b="0" i="0" dirty="0">
                <a:effectLst/>
              </a:rPr>
              <a:t>failure of the individual (too lazy, entitled, or not properly trained) (Source: Toynbee, 2021). </a:t>
            </a:r>
          </a:p>
          <a:p>
            <a:endParaRPr lang="en-US" sz="1200" dirty="0"/>
          </a:p>
          <a:p>
            <a:pPr marL="0" indent="0">
              <a:buFont typeface="Arial" panose="020B0604020202020204" pitchFamily="34" charset="0"/>
              <a:buNone/>
            </a:pPr>
            <a:r>
              <a:rPr lang="en-US" sz="1200" b="0" i="0" dirty="0">
                <a:effectLst/>
              </a:rPr>
              <a:t>Let’s look at an example of how these dominant discourses sneak into discussions of unemployment</a:t>
            </a:r>
            <a:endParaRPr lang="en-CA" sz="1200"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25</a:t>
            </a:fld>
            <a:endParaRPr lang="en-CA"/>
          </a:p>
        </p:txBody>
      </p:sp>
    </p:spTree>
    <p:extLst>
      <p:ext uri="{BB962C8B-B14F-4D97-AF65-F5344CB8AC3E}">
        <p14:creationId xmlns:p14="http://schemas.microsoft.com/office/powerpoint/2010/main" val="3378942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b="1" i="0" dirty="0">
                <a:solidFill>
                  <a:srgbClr val="464646"/>
                </a:solidFill>
                <a:effectLst/>
                <a:latin typeface="Calibri" panose="020F0502020204030204" pitchFamily="34" charset="0"/>
              </a:rPr>
              <a:t>Neoconservative – Individual Problem</a:t>
            </a:r>
            <a:br>
              <a:rPr lang="en-US" dirty="0">
                <a:effectLst/>
              </a:rPr>
            </a:br>
            <a:r>
              <a:rPr lang="en-US" dirty="0">
                <a:effectLst/>
              </a:rPr>
              <a:t>• Does not acknowledge chronic unemployment is built into capitalism</a:t>
            </a:r>
            <a:br>
              <a:rPr lang="en-US" dirty="0">
                <a:effectLst/>
              </a:rPr>
            </a:br>
            <a:r>
              <a:rPr lang="en-US" dirty="0">
                <a:effectLst/>
              </a:rPr>
              <a:t>• Does not consider privilege, social capital, and class as advantages</a:t>
            </a:r>
            <a:br>
              <a:rPr lang="en-US" dirty="0">
                <a:effectLst/>
              </a:rPr>
            </a:br>
            <a:r>
              <a:rPr lang="en-US" dirty="0">
                <a:effectLst/>
              </a:rPr>
              <a:t>• The fittest of the fit survive. The weak are undeserving</a:t>
            </a:r>
          </a:p>
          <a:p>
            <a:pPr marL="171450" indent="-171450">
              <a:buFont typeface="Arial" panose="020B0604020202020204" pitchFamily="34" charset="0"/>
              <a:buChar char="•"/>
            </a:pPr>
            <a:endParaRPr lang="en-US" dirty="0">
              <a:effectLst/>
            </a:endParaRPr>
          </a:p>
          <a:p>
            <a:pPr marL="0" indent="0">
              <a:buFont typeface="Arial" panose="020B0604020202020204" pitchFamily="34" charset="0"/>
              <a:buNone/>
            </a:pPr>
            <a:r>
              <a:rPr lang="en-CA" b="1" i="0" dirty="0">
                <a:solidFill>
                  <a:srgbClr val="464646"/>
                </a:solidFill>
                <a:effectLst/>
                <a:latin typeface="Calibri" panose="020F0502020204030204" pitchFamily="34" charset="0"/>
              </a:rPr>
              <a:t>Neoliberal – Institutional Problem</a:t>
            </a:r>
            <a:endParaRPr lang="en-US" b="1" i="0" dirty="0">
              <a:solidFill>
                <a:srgbClr val="464646"/>
              </a:solidFill>
              <a:effectLst/>
              <a:latin typeface="Calibri" panose="020F0502020204030204" pitchFamily="34" charset="0"/>
            </a:endParaRPr>
          </a:p>
          <a:p>
            <a:pPr marL="0" indent="0">
              <a:buFont typeface="Arial" panose="020B0604020202020204" pitchFamily="34" charset="0"/>
              <a:buNone/>
            </a:pPr>
            <a:r>
              <a:rPr lang="en-US" b="0" i="0" dirty="0">
                <a:solidFill>
                  <a:srgbClr val="464646"/>
                </a:solidFill>
                <a:effectLst/>
                <a:latin typeface="Calibri" panose="020F0502020204030204" pitchFamily="34" charset="0"/>
              </a:rPr>
              <a:t>• Acknowledges structural flaws within the system but will not change the system</a:t>
            </a:r>
            <a:br>
              <a:rPr lang="en-US" dirty="0"/>
            </a:br>
            <a:r>
              <a:rPr lang="en-US" b="0" i="0" dirty="0">
                <a:solidFill>
                  <a:srgbClr val="464646"/>
                </a:solidFill>
                <a:effectLst/>
                <a:latin typeface="Calibri" panose="020F0502020204030204" pitchFamily="34" charset="0"/>
              </a:rPr>
              <a:t>• Supports programs that help individual youth</a:t>
            </a:r>
            <a:br>
              <a:rPr lang="en-US" dirty="0"/>
            </a:br>
            <a:r>
              <a:rPr lang="en-US" b="0" i="0" dirty="0">
                <a:solidFill>
                  <a:srgbClr val="464646"/>
                </a:solidFill>
                <a:effectLst/>
                <a:latin typeface="Calibri" panose="020F0502020204030204" pitchFamily="34" charset="0"/>
              </a:rPr>
              <a:t>• Supports educational reforms</a:t>
            </a:r>
          </a:p>
          <a:p>
            <a:pPr marL="0" indent="0">
              <a:buFont typeface="Arial" panose="020B0604020202020204" pitchFamily="34" charset="0"/>
              <a:buNone/>
            </a:pPr>
            <a:endParaRPr lang="en-US" b="0" i="0" dirty="0">
              <a:solidFill>
                <a:srgbClr val="464646"/>
              </a:solidFill>
              <a:effectLst/>
              <a:latin typeface="Calibri" panose="020F0502020204030204" pitchFamily="34" charset="0"/>
            </a:endParaRPr>
          </a:p>
          <a:p>
            <a:pPr marL="0" indent="0">
              <a:buFont typeface="Arial" panose="020B0604020202020204" pitchFamily="34" charset="0"/>
              <a:buNone/>
            </a:pPr>
            <a:r>
              <a:rPr lang="en-CA" b="1" i="0" dirty="0">
                <a:solidFill>
                  <a:srgbClr val="464646"/>
                </a:solidFill>
                <a:effectLst/>
                <a:latin typeface="Calibri" panose="020F0502020204030204" pitchFamily="34" charset="0"/>
              </a:rPr>
              <a:t>Social Democratic – Systemic/Structural Problem</a:t>
            </a:r>
            <a:endParaRPr lang="en-US" b="0" i="0" dirty="0">
              <a:solidFill>
                <a:srgbClr val="464646"/>
              </a:solidFill>
              <a:effectLst/>
              <a:latin typeface="Calibri" panose="020F0502020204030204" pitchFamily="34" charset="0"/>
            </a:endParaRPr>
          </a:p>
          <a:p>
            <a:pPr marL="0" indent="0">
              <a:buFont typeface="Arial" panose="020B0604020202020204" pitchFamily="34" charset="0"/>
              <a:buNone/>
            </a:pPr>
            <a:r>
              <a:rPr lang="en-US" b="0" i="0" dirty="0">
                <a:solidFill>
                  <a:srgbClr val="464646"/>
                </a:solidFill>
                <a:effectLst/>
                <a:latin typeface="Calibri" panose="020F0502020204030204" pitchFamily="34" charset="0"/>
              </a:rPr>
              <a:t>• Seeks to reform capitalism system and pushes for more equitable distribution of economic resources in society</a:t>
            </a:r>
            <a:br>
              <a:rPr lang="en-US" dirty="0"/>
            </a:br>
            <a:endParaRPr lang="en-US" dirty="0"/>
          </a:p>
          <a:p>
            <a:pPr marL="0" indent="0">
              <a:buFont typeface="Arial" panose="020B0604020202020204" pitchFamily="34" charset="0"/>
              <a:buNone/>
            </a:pPr>
            <a:r>
              <a:rPr lang="en-US" b="1" i="0" dirty="0">
                <a:solidFill>
                  <a:srgbClr val="464646"/>
                </a:solidFill>
                <a:effectLst/>
                <a:latin typeface="Calibri" panose="020F0502020204030204" pitchFamily="34" charset="0"/>
              </a:rPr>
              <a:t>Democratic Socialist</a:t>
            </a:r>
            <a:r>
              <a:rPr lang="en-CA" b="1" i="0" dirty="0">
                <a:solidFill>
                  <a:srgbClr val="464646"/>
                </a:solidFill>
                <a:effectLst/>
                <a:latin typeface="Calibri" panose="020F0502020204030204" pitchFamily="34" charset="0"/>
              </a:rPr>
              <a:t> – Systemic/Structural Problem</a:t>
            </a:r>
            <a:endParaRPr lang="en-US" b="0" i="0" dirty="0">
              <a:solidFill>
                <a:srgbClr val="464646"/>
              </a:solidFill>
              <a:effectLst/>
              <a:latin typeface="Calibri" panose="020F0502020204030204" pitchFamily="34" charset="0"/>
            </a:endParaRPr>
          </a:p>
          <a:p>
            <a:pPr marL="0" indent="0">
              <a:buFont typeface="Arial" panose="020B0604020202020204" pitchFamily="34" charset="0"/>
              <a:buNone/>
            </a:pPr>
            <a:r>
              <a:rPr lang="en-US" b="0" i="0" dirty="0">
                <a:solidFill>
                  <a:srgbClr val="464646"/>
                </a:solidFill>
                <a:effectLst/>
                <a:latin typeface="Calibri" panose="020F0502020204030204" pitchFamily="34" charset="0"/>
              </a:rPr>
              <a:t>• Long-term goal is a socialist society where there is democratic decision making about economic policies and political structures</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solidFill>
                  <a:srgbClr val="464646"/>
                </a:solidFill>
                <a:effectLst/>
                <a:latin typeface="Calibri" panose="020F0502020204030204" pitchFamily="34" charset="0"/>
              </a:rPr>
              <a:t>Decolonizing </a:t>
            </a:r>
            <a:r>
              <a:rPr lang="en-CA" b="1" i="0" dirty="0">
                <a:solidFill>
                  <a:srgbClr val="464646"/>
                </a:solidFill>
                <a:effectLst/>
                <a:latin typeface="Calibri" panose="020F0502020204030204" pitchFamily="34" charset="0"/>
              </a:rPr>
              <a:t>– Systemic/Structural Problem</a:t>
            </a:r>
            <a:endParaRPr lang="en-US" b="0" i="0" dirty="0">
              <a:solidFill>
                <a:srgbClr val="464646"/>
              </a:solidFill>
              <a:effectLst/>
              <a:latin typeface="Calibri" panose="020F0502020204030204" pitchFamily="34" charset="0"/>
            </a:endParaRPr>
          </a:p>
          <a:p>
            <a:pPr marL="0" indent="0">
              <a:buFont typeface="Arial" panose="020B0604020202020204" pitchFamily="34" charset="0"/>
              <a:buNone/>
            </a:pPr>
            <a:r>
              <a:rPr lang="en-US" b="0" i="0" dirty="0">
                <a:solidFill>
                  <a:srgbClr val="464646"/>
                </a:solidFill>
                <a:effectLst/>
                <a:latin typeface="Calibri" panose="020F0502020204030204" pitchFamily="34" charset="0"/>
              </a:rPr>
              <a:t>• Capitalism is destructive and oppressive. It must be dismantled</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26</a:t>
            </a:fld>
            <a:endParaRPr lang="en-CA"/>
          </a:p>
        </p:txBody>
      </p:sp>
    </p:spTree>
    <p:extLst>
      <p:ext uri="{BB962C8B-B14F-4D97-AF65-F5344CB8AC3E}">
        <p14:creationId xmlns:p14="http://schemas.microsoft.com/office/powerpoint/2010/main" val="766866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b="1" i="0" dirty="0">
                <a:solidFill>
                  <a:srgbClr val="464646"/>
                </a:solidFill>
                <a:effectLst/>
                <a:latin typeface="Calibri" panose="020F0502020204030204" pitchFamily="34" charset="0"/>
              </a:rPr>
              <a:t>Neoconservative – Individual Problem</a:t>
            </a:r>
            <a:br>
              <a:rPr lang="en-US" dirty="0">
                <a:effectLst/>
              </a:rPr>
            </a:br>
            <a:r>
              <a:rPr lang="en-US" b="0" i="0" dirty="0">
                <a:solidFill>
                  <a:srgbClr val="464646"/>
                </a:solidFill>
                <a:effectLst/>
                <a:latin typeface="Calibri" panose="020F0502020204030204" pitchFamily="34" charset="0"/>
              </a:rPr>
              <a:t>• “Today’s youth are too entitled, lazy, and lacking in ambition.”</a:t>
            </a:r>
            <a:br>
              <a:rPr lang="en-US" dirty="0"/>
            </a:br>
            <a:r>
              <a:rPr lang="en-US" b="0" i="0" dirty="0">
                <a:solidFill>
                  <a:srgbClr val="464646"/>
                </a:solidFill>
                <a:effectLst/>
                <a:latin typeface="Calibri" panose="020F0502020204030204" pitchFamily="34" charset="0"/>
              </a:rPr>
              <a:t>• “Good jobs are a thing of the past.”</a:t>
            </a:r>
            <a:br>
              <a:rPr lang="en-US" dirty="0"/>
            </a:br>
            <a:r>
              <a:rPr lang="en-US" b="0" i="0" dirty="0">
                <a:solidFill>
                  <a:srgbClr val="464646"/>
                </a:solidFill>
                <a:effectLst/>
                <a:latin typeface="Calibri" panose="020F0502020204030204" pitchFamily="34" charset="0"/>
              </a:rPr>
              <a:t>• “Get used to the gig economy. The new reality is work that is unstable, low paying, with no benefits or pensions.”</a:t>
            </a:r>
            <a:br>
              <a:rPr lang="en-US" dirty="0"/>
            </a:br>
            <a:r>
              <a:rPr lang="en-US" b="0" i="0" dirty="0">
                <a:solidFill>
                  <a:srgbClr val="464646"/>
                </a:solidFill>
                <a:effectLst/>
                <a:latin typeface="Calibri" panose="020F0502020204030204" pitchFamily="34" charset="0"/>
              </a:rPr>
              <a:t>• “There are jobs out there; if you try really hard you will find work.”</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CA" b="1" i="0" dirty="0">
                <a:solidFill>
                  <a:srgbClr val="464646"/>
                </a:solidFill>
                <a:effectLst/>
                <a:latin typeface="Calibri" panose="020F0502020204030204" pitchFamily="34" charset="0"/>
              </a:rPr>
              <a:t>Neoliberal – Institutional Problem</a:t>
            </a:r>
            <a:endParaRPr lang="en-US" b="1" i="0" dirty="0">
              <a:solidFill>
                <a:srgbClr val="464646"/>
              </a:solidFill>
              <a:effectLst/>
              <a:latin typeface="Calibri" panose="020F0502020204030204" pitchFamily="34" charset="0"/>
            </a:endParaRPr>
          </a:p>
          <a:p>
            <a:pPr marL="0" indent="0">
              <a:buFont typeface="Arial" panose="020B0604020202020204" pitchFamily="34" charset="0"/>
              <a:buNone/>
            </a:pPr>
            <a:r>
              <a:rPr lang="en-US" b="0" i="0" dirty="0">
                <a:solidFill>
                  <a:srgbClr val="464646"/>
                </a:solidFill>
                <a:effectLst/>
                <a:latin typeface="Calibri" panose="020F0502020204030204" pitchFamily="34" charset="0"/>
              </a:rPr>
              <a:t>• “Students are being shortchanged by the educational system. Schools don’t adequately prepare students with appropriate skills and knowledge for the job market.”</a:t>
            </a:r>
          </a:p>
          <a:p>
            <a:pPr marL="0" indent="0">
              <a:buFont typeface="Arial" panose="020B0604020202020204" pitchFamily="34" charset="0"/>
              <a:buNone/>
            </a:pPr>
            <a:endParaRPr lang="en-US" b="0" i="0" dirty="0">
              <a:solidFill>
                <a:srgbClr val="464646"/>
              </a:solidFill>
              <a:effectLst/>
              <a:latin typeface="Calibri" panose="020F0502020204030204" pitchFamily="34" charset="0"/>
            </a:endParaRPr>
          </a:p>
          <a:p>
            <a:pPr marL="0" indent="0">
              <a:buFont typeface="Arial" panose="020B0604020202020204" pitchFamily="34" charset="0"/>
              <a:buNone/>
            </a:pPr>
            <a:r>
              <a:rPr lang="en-CA" b="1" i="0" dirty="0">
                <a:solidFill>
                  <a:srgbClr val="464646"/>
                </a:solidFill>
                <a:effectLst/>
                <a:latin typeface="Calibri" panose="020F0502020204030204" pitchFamily="34" charset="0"/>
              </a:rPr>
              <a:t>Social Democratic – Systemic/Structural Problem</a:t>
            </a:r>
            <a:endParaRPr lang="en-US" b="0" i="0" dirty="0">
              <a:solidFill>
                <a:srgbClr val="464646"/>
              </a:solidFill>
              <a:effectLst/>
              <a:latin typeface="Calibri" panose="020F0502020204030204" pitchFamily="34" charset="0"/>
            </a:endParaRPr>
          </a:p>
          <a:p>
            <a:pPr marL="0" indent="0">
              <a:buFont typeface="Arial" panose="020B0604020202020204" pitchFamily="34" charset="0"/>
              <a:buNone/>
            </a:pPr>
            <a:r>
              <a:rPr lang="en-US" b="0" i="0" dirty="0">
                <a:solidFill>
                  <a:srgbClr val="464646"/>
                </a:solidFill>
                <a:effectLst/>
                <a:latin typeface="Calibri" panose="020F0502020204030204" pitchFamily="34" charset="0"/>
              </a:rPr>
              <a:t>• “Young people are underemployed because government policies </a:t>
            </a:r>
            <a:r>
              <a:rPr lang="en-US" b="0" i="0" dirty="0" err="1">
                <a:solidFill>
                  <a:srgbClr val="464646"/>
                </a:solidFill>
                <a:effectLst/>
                <a:latin typeface="Calibri" panose="020F0502020204030204" pitchFamily="34" charset="0"/>
              </a:rPr>
              <a:t>favour</a:t>
            </a:r>
            <a:r>
              <a:rPr lang="en-US" b="0" i="0" dirty="0">
                <a:solidFill>
                  <a:srgbClr val="464646"/>
                </a:solidFill>
                <a:effectLst/>
                <a:latin typeface="Calibri" panose="020F0502020204030204" pitchFamily="34" charset="0"/>
              </a:rPr>
              <a:t> profits for the corporate sector at the expense of the general public. Contributing factors include government cutbacks and outsourcing along with corporate downsizing, deskilling and union bashing. This has created low-paying, unstable and temporary jobs where many people and particularly youth are vulnerable to becoming the working poor.”</a:t>
            </a:r>
            <a:br>
              <a:rPr lang="en-US" dirty="0"/>
            </a:br>
            <a:r>
              <a:rPr lang="en-US" b="0" i="0" dirty="0">
                <a:solidFill>
                  <a:srgbClr val="464646"/>
                </a:solidFill>
                <a:effectLst/>
                <a:latin typeface="Calibri" panose="020F0502020204030204" pitchFamily="34" charset="0"/>
              </a:rPr>
              <a:t>• “Capitalism is based on greed and short-term gain with no consideration of the harm to future generations.”</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27</a:t>
            </a:fld>
            <a:endParaRPr lang="en-CA"/>
          </a:p>
        </p:txBody>
      </p:sp>
    </p:spTree>
    <p:extLst>
      <p:ext uri="{BB962C8B-B14F-4D97-AF65-F5344CB8AC3E}">
        <p14:creationId xmlns:p14="http://schemas.microsoft.com/office/powerpoint/2010/main" val="1521911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People with advantages are loath to believe that they just happen to be people with advantages.</a:t>
            </a:r>
          </a:p>
          <a:p>
            <a:endParaRPr lang="en-US" sz="1200" dirty="0"/>
          </a:p>
          <a:p>
            <a:r>
              <a:rPr lang="en-US" sz="1200" dirty="0"/>
              <a:t>They come readily to define themselves as inherently worthy of what they possess; they come to believe themselves ‘naturally’ elite.</a:t>
            </a:r>
          </a:p>
          <a:p>
            <a:endParaRPr lang="en-US" sz="1200" dirty="0"/>
          </a:p>
          <a:p>
            <a:r>
              <a:rPr lang="en-US" sz="1200" dirty="0"/>
              <a:t>– C. Wright Mills</a:t>
            </a:r>
            <a:endParaRPr lang="en-CA" sz="1200"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28</a:t>
            </a:fld>
            <a:endParaRPr lang="en-CA"/>
          </a:p>
        </p:txBody>
      </p:sp>
    </p:spTree>
    <p:extLst>
      <p:ext uri="{BB962C8B-B14F-4D97-AF65-F5344CB8AC3E}">
        <p14:creationId xmlns:p14="http://schemas.microsoft.com/office/powerpoint/2010/main" val="3350428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Education and textbooks also back up this dominant view of work and unemployment.</a:t>
            </a:r>
          </a:p>
          <a:p>
            <a:r>
              <a:rPr lang="en-US" sz="1200" dirty="0"/>
              <a:t>This is demonstrated in several texts which engage in dominant discourses and myths about work. </a:t>
            </a:r>
          </a:p>
          <a:p>
            <a:pPr marL="342900" indent="-342900">
              <a:buFont typeface="Arial" panose="020B0604020202020204" pitchFamily="34" charset="0"/>
              <a:buChar char="•"/>
            </a:pPr>
            <a:r>
              <a:rPr lang="en-US" sz="1200" dirty="0"/>
              <a:t>For example, if you look hard enough, you will find work regardless of gender, race, or disability. </a:t>
            </a:r>
          </a:p>
          <a:p>
            <a:pPr marL="342900" indent="-342900">
              <a:buFont typeface="Arial" panose="020B0604020202020204" pitchFamily="34" charset="0"/>
              <a:buChar char="•"/>
            </a:pPr>
            <a:r>
              <a:rPr lang="en-US" sz="1200" dirty="0"/>
              <a:t>They also didn’t acknowledge that capitalism creates unemployment and how this affects youth entering the job market.</a:t>
            </a:r>
          </a:p>
          <a:p>
            <a:pPr marL="342900" indent="-342900">
              <a:buFont typeface="Arial" panose="020B0604020202020204" pitchFamily="34" charset="0"/>
              <a:buChar char="•"/>
            </a:pPr>
            <a:r>
              <a:rPr lang="en-US" sz="1200" dirty="0"/>
              <a:t>In this way, these textbooks, and the education system itself, fed into a misrepresentation of the social problem of youth unemployment.</a:t>
            </a:r>
            <a:endParaRPr lang="en-CA" sz="1200"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29</a:t>
            </a:fld>
            <a:endParaRPr lang="en-CA"/>
          </a:p>
        </p:txBody>
      </p:sp>
    </p:spTree>
    <p:extLst>
      <p:ext uri="{BB962C8B-B14F-4D97-AF65-F5344CB8AC3E}">
        <p14:creationId xmlns:p14="http://schemas.microsoft.com/office/powerpoint/2010/main" val="421804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AGENDA</a:t>
            </a:r>
          </a:p>
          <a:p>
            <a:pPr marL="171450" indent="-171450">
              <a:buFont typeface="Arial" panose="020B0604020202020204" pitchFamily="34" charset="0"/>
              <a:buChar char="•"/>
            </a:pPr>
            <a:r>
              <a:rPr lang="en-US" sz="1200" dirty="0"/>
              <a:t>Land Acknowledgement </a:t>
            </a:r>
          </a:p>
          <a:p>
            <a:pPr marL="171450" indent="-171450">
              <a:buFont typeface="Arial" panose="020B0604020202020204" pitchFamily="34" charset="0"/>
              <a:buChar char="•"/>
            </a:pPr>
            <a:r>
              <a:rPr lang="en-US" sz="1200" dirty="0"/>
              <a:t>Learning Outcomes</a:t>
            </a:r>
          </a:p>
          <a:p>
            <a:pPr marL="171450" indent="-171450">
              <a:buFont typeface="Arial" panose="020B0604020202020204" pitchFamily="34" charset="0"/>
              <a:buChar char="•"/>
            </a:pPr>
            <a:r>
              <a:rPr lang="en-US" sz="1200" dirty="0"/>
              <a:t>A ZEN Buddhist Fable </a:t>
            </a:r>
          </a:p>
          <a:p>
            <a:pPr marL="171450" indent="-171450">
              <a:buFont typeface="Arial" panose="020B0604020202020204" pitchFamily="34" charset="0"/>
              <a:buChar char="•"/>
            </a:pPr>
            <a:r>
              <a:rPr lang="en-US" sz="1200" dirty="0"/>
              <a:t>What is Social Analysis</a:t>
            </a:r>
          </a:p>
          <a:p>
            <a:pPr marL="171450" indent="-171450">
              <a:buFont typeface="Arial" panose="020B0604020202020204" pitchFamily="34" charset="0"/>
              <a:buChar char="•"/>
            </a:pPr>
            <a:r>
              <a:rPr lang="en-US" sz="1200" dirty="0"/>
              <a:t>Social Analysis and Critical Thinking</a:t>
            </a:r>
          </a:p>
          <a:p>
            <a:pPr marL="171450" indent="-171450">
              <a:buFont typeface="Arial" panose="020B0604020202020204" pitchFamily="34" charset="0"/>
              <a:buChar char="•"/>
            </a:pPr>
            <a:r>
              <a:rPr lang="en-US" sz="1200" dirty="0"/>
              <a:t>Critical Thinking</a:t>
            </a:r>
          </a:p>
          <a:p>
            <a:pPr marL="171450" indent="-171450">
              <a:buFont typeface="Arial" panose="020B0604020202020204" pitchFamily="34" charset="0"/>
              <a:buChar char="•"/>
            </a:pPr>
            <a:r>
              <a:rPr lang="en-US" sz="1200" dirty="0"/>
              <a:t>Social Analysis Importance</a:t>
            </a:r>
          </a:p>
          <a:p>
            <a:pPr marL="171450" indent="-171450">
              <a:buFont typeface="Arial" panose="020B0604020202020204" pitchFamily="34" charset="0"/>
              <a:buChar char="•"/>
            </a:pPr>
            <a:r>
              <a:rPr lang="en-US" sz="1200" dirty="0"/>
              <a:t>Ideologies and Social Institutions</a:t>
            </a:r>
          </a:p>
          <a:p>
            <a:pPr marL="171450" indent="-171450">
              <a:buFont typeface="Arial" panose="020B0604020202020204" pitchFamily="34" charset="0"/>
              <a:buChar char="•"/>
            </a:pPr>
            <a:r>
              <a:rPr lang="en-US" sz="1200" dirty="0"/>
              <a:t>Hegemonic Discourse</a:t>
            </a:r>
          </a:p>
          <a:p>
            <a:pPr marL="171450" indent="-171450">
              <a:buFont typeface="Arial" panose="020B0604020202020204" pitchFamily="34" charset="0"/>
              <a:buChar char="•"/>
            </a:pPr>
            <a:r>
              <a:rPr lang="en-US" sz="1200" dirty="0"/>
              <a:t>Structure of Power</a:t>
            </a:r>
          </a:p>
          <a:p>
            <a:pPr marL="171450" indent="-171450">
              <a:buFont typeface="Arial" panose="020B0604020202020204" pitchFamily="34" charset="0"/>
              <a:buChar char="•"/>
            </a:pPr>
            <a:r>
              <a:rPr lang="en-US" sz="1200" dirty="0"/>
              <a:t>Social Analysis Model – Triangle Model</a:t>
            </a:r>
          </a:p>
          <a:p>
            <a:pPr marL="171450" indent="-171450">
              <a:buFont typeface="Arial" panose="020B0604020202020204" pitchFamily="34" charset="0"/>
              <a:buChar char="•"/>
            </a:pPr>
            <a:r>
              <a:rPr lang="en-US" sz="1200" dirty="0"/>
              <a:t>Discourse and Social Analysis</a:t>
            </a:r>
          </a:p>
          <a:p>
            <a:pPr marL="171450" indent="-171450">
              <a:buFont typeface="Arial" panose="020B0604020202020204" pitchFamily="34" charset="0"/>
              <a:buChar char="•"/>
            </a:pPr>
            <a:r>
              <a:rPr lang="en-US" sz="1200" dirty="0"/>
              <a:t>Historical Context(s) </a:t>
            </a:r>
          </a:p>
          <a:p>
            <a:pPr marL="171450" indent="-171450">
              <a:buFont typeface="Arial" panose="020B0604020202020204" pitchFamily="34" charset="0"/>
              <a:buChar char="•"/>
            </a:pPr>
            <a:r>
              <a:rPr lang="en-US" sz="1200" dirty="0"/>
              <a:t>Individual &amp; community Perceptions</a:t>
            </a:r>
          </a:p>
          <a:p>
            <a:pPr marL="171450" indent="-171450">
              <a:buFont typeface="Arial" panose="020B0604020202020204" pitchFamily="34" charset="0"/>
              <a:buChar char="•"/>
            </a:pPr>
            <a:r>
              <a:rPr lang="en-US" sz="1200" dirty="0"/>
              <a:t>Ideologies</a:t>
            </a:r>
          </a:p>
          <a:p>
            <a:pPr marL="171450" indent="-171450">
              <a:buFont typeface="Arial" panose="020B0604020202020204" pitchFamily="34" charset="0"/>
              <a:buChar char="•"/>
            </a:pPr>
            <a:r>
              <a:rPr lang="en-US" sz="1200" dirty="0"/>
              <a:t>Dominant Discourses</a:t>
            </a:r>
          </a:p>
          <a:p>
            <a:pPr marL="171450" indent="-171450">
              <a:buFont typeface="Arial" panose="020B0604020202020204" pitchFamily="34" charset="0"/>
              <a:buChar char="•"/>
            </a:pPr>
            <a:r>
              <a:rPr lang="en-US" sz="1200" dirty="0"/>
              <a:t>Institutional Perpetuation</a:t>
            </a:r>
          </a:p>
          <a:p>
            <a:pPr marL="171450" indent="-171450">
              <a:buFont typeface="Arial" panose="020B0604020202020204" pitchFamily="34" charset="0"/>
              <a:buChar char="•"/>
            </a:pPr>
            <a:r>
              <a:rPr lang="en-US" sz="1200" dirty="0"/>
              <a:t>Learning</a:t>
            </a:r>
          </a:p>
          <a:p>
            <a:pPr marL="171450" indent="-171450">
              <a:buFont typeface="Arial" panose="020B0604020202020204" pitchFamily="34" charset="0"/>
              <a:buChar char="•"/>
            </a:pPr>
            <a:r>
              <a:rPr lang="en-US" sz="1200" dirty="0"/>
              <a:t>Responses to social Problems </a:t>
            </a:r>
          </a:p>
          <a:p>
            <a:pPr marL="171450" indent="-171450">
              <a:buFont typeface="Arial" panose="020B0604020202020204" pitchFamily="34" charset="0"/>
              <a:buChar char="•"/>
            </a:pPr>
            <a:r>
              <a:rPr lang="en-US" sz="1200" dirty="0"/>
              <a:t>Resistance to Social Issues </a:t>
            </a:r>
          </a:p>
          <a:p>
            <a:pPr marL="171450" indent="-171450">
              <a:buFont typeface="Arial" panose="020B0604020202020204" pitchFamily="34" charset="0"/>
              <a:buChar char="•"/>
            </a:pPr>
            <a:r>
              <a:rPr lang="en-US" sz="1200" dirty="0"/>
              <a:t>Summary &amp; Questions</a:t>
            </a:r>
          </a:p>
          <a:p>
            <a:pPr marL="171450" indent="-171450">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fld id="{C18A9418-D4C5-4ED9-8A24-7145815518C2}" type="slidenum">
              <a:rPr lang="en-CA" smtClean="0"/>
              <a:t>3</a:t>
            </a:fld>
            <a:endParaRPr lang="en-CA"/>
          </a:p>
        </p:txBody>
      </p:sp>
    </p:spTree>
    <p:extLst>
      <p:ext uri="{BB962C8B-B14F-4D97-AF65-F5344CB8AC3E}">
        <p14:creationId xmlns:p14="http://schemas.microsoft.com/office/powerpoint/2010/main" val="1405208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t> The textbooks also didn’t spend much time on discrimination in employment hiring practices.</a:t>
            </a:r>
          </a:p>
          <a:p>
            <a:pPr marL="342900" indent="-342900">
              <a:buFont typeface="Arial" panose="020B0604020202020204" pitchFamily="34" charset="0"/>
              <a:buChar char="•"/>
            </a:pPr>
            <a:r>
              <a:rPr lang="en-US" sz="1200" dirty="0"/>
              <a:t>They didn’t explore why workplaces lack diversity. </a:t>
            </a:r>
          </a:p>
          <a:p>
            <a:pPr marL="342900" indent="-342900">
              <a:buFont typeface="Arial" panose="020B0604020202020204" pitchFamily="34" charset="0"/>
              <a:buChar char="•"/>
            </a:pPr>
            <a:r>
              <a:rPr lang="en-US" sz="1200" dirty="0"/>
              <a:t>They didn’t make connections between sexual harassment and the problem of women leaving certain industries. </a:t>
            </a:r>
          </a:p>
          <a:p>
            <a:pPr marL="342900" indent="-342900">
              <a:buFont typeface="Arial" panose="020B0604020202020204" pitchFamily="34" charset="0"/>
              <a:buChar char="•"/>
            </a:pPr>
            <a:r>
              <a:rPr lang="en-US" sz="1200" dirty="0"/>
              <a:t>By excluding these considerations, they demonstrated several dominant discourses and myths about work</a:t>
            </a:r>
            <a:endParaRPr lang="en-CA" sz="1200"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30</a:t>
            </a:fld>
            <a:endParaRPr lang="en-CA"/>
          </a:p>
        </p:txBody>
      </p:sp>
    </p:spTree>
    <p:extLst>
      <p:ext uri="{BB962C8B-B14F-4D97-AF65-F5344CB8AC3E}">
        <p14:creationId xmlns:p14="http://schemas.microsoft.com/office/powerpoint/2010/main" val="3158525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Now that we have explored the different parts of the triangle model, we can see how the social problem we are investigating may end up being far more complex than we initially imagined. </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We have a sense of how social problems are tied to other social issues that impact people</a:t>
            </a:r>
          </a:p>
          <a:p>
            <a:pPr marL="171450" indent="-171450">
              <a:buFont typeface="Arial" panose="020B0604020202020204" pitchFamily="34" charset="0"/>
              <a:buChar char="•"/>
            </a:pPr>
            <a:r>
              <a:rPr lang="en-US" sz="1200" b="0" i="0" dirty="0">
                <a:effectLst/>
              </a:rPr>
              <a:t>We also understand how our individual experiences and perception, ideologies, and social institutions are all bound up together by structures of power, through laws and public policies.</a:t>
            </a:r>
          </a:p>
          <a:p>
            <a:pPr marL="171450" indent="-171450">
              <a:buFont typeface="Arial" panose="020B0604020202020204" pitchFamily="34" charset="0"/>
              <a:buChar char="•"/>
            </a:pPr>
            <a:r>
              <a:rPr lang="en-US" sz="1200" dirty="0"/>
              <a:t>W</a:t>
            </a:r>
            <a:r>
              <a:rPr lang="en-US" sz="1200" b="0" i="0" dirty="0">
                <a:effectLst/>
              </a:rPr>
              <a:t>e see how social problems are created and shaped by these forces.</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31</a:t>
            </a:fld>
            <a:endParaRPr lang="en-CA"/>
          </a:p>
        </p:txBody>
      </p:sp>
    </p:spTree>
    <p:extLst>
      <p:ext uri="{BB962C8B-B14F-4D97-AF65-F5344CB8AC3E}">
        <p14:creationId xmlns:p14="http://schemas.microsoft.com/office/powerpoint/2010/main" val="4166755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464646"/>
                </a:solidFill>
                <a:effectLst/>
                <a:latin typeface="Calibri" panose="020F0502020204030204" pitchFamily="34" charset="0"/>
              </a:rPr>
              <a:t>To avoid the instability of capitalism and its huge social costs requires changing the system.</a:t>
            </a:r>
            <a:endParaRPr lang="en-US" b="0" i="0" dirty="0">
              <a:solidFill>
                <a:srgbClr val="464646"/>
              </a:solidFill>
              <a:effectLst/>
              <a:latin typeface="Calibri" panose="020F0502020204030204" pitchFamily="34" charset="0"/>
            </a:endParaRPr>
          </a:p>
          <a:p>
            <a:r>
              <a:rPr lang="en-US" b="0" i="1" dirty="0">
                <a:solidFill>
                  <a:srgbClr val="464646"/>
                </a:solidFill>
                <a:effectLst/>
                <a:latin typeface="Calibri" panose="020F0502020204030204" pitchFamily="34" charset="0"/>
              </a:rPr>
              <a:t>– Richard Wolff</a:t>
            </a:r>
          </a:p>
          <a:p>
            <a:endParaRPr lang="en-US" b="0" i="1" dirty="0">
              <a:solidFill>
                <a:srgbClr val="464646"/>
              </a:solidFill>
              <a:effectLst/>
              <a:latin typeface="Calibri" panose="020F0502020204030204" pitchFamily="34" charset="0"/>
            </a:endParaRPr>
          </a:p>
          <a:p>
            <a:r>
              <a:rPr lang="en-US" b="0" i="0" dirty="0">
                <a:solidFill>
                  <a:srgbClr val="000000"/>
                </a:solidFill>
                <a:effectLst/>
                <a:latin typeface="Calibri" panose="020F0502020204030204" pitchFamily="34" charset="0"/>
              </a:rPr>
              <a:t>Richard D. Wolff is Professor of Economics Emeritus, University of Massachusetts, Amherst where he taught economics from 1973 to 2008. He is currently a Visiting Professor in the </a:t>
            </a:r>
            <a:r>
              <a:rPr lang="en-US" b="0" i="0" u="none" strike="noStrike" dirty="0">
                <a:solidFill>
                  <a:srgbClr val="53CFD7"/>
                </a:solidFill>
                <a:effectLst/>
                <a:latin typeface="Calibri" panose="020F0502020204030204" pitchFamily="34" charset="0"/>
                <a:hlinkClick r:id="rId3"/>
              </a:rPr>
              <a:t>Graduate Program in International Affairs</a:t>
            </a:r>
            <a:r>
              <a:rPr lang="en-US" b="0" i="0" dirty="0">
                <a:solidFill>
                  <a:srgbClr val="000000"/>
                </a:solidFill>
                <a:effectLst/>
                <a:latin typeface="Calibri" panose="020F0502020204030204" pitchFamily="34" charset="0"/>
              </a:rPr>
              <a:t> of the New School University, New York City.</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32</a:t>
            </a:fld>
            <a:endParaRPr lang="en-CA"/>
          </a:p>
        </p:txBody>
      </p:sp>
    </p:spTree>
    <p:extLst>
      <p:ext uri="{BB962C8B-B14F-4D97-AF65-F5344CB8AC3E}">
        <p14:creationId xmlns:p14="http://schemas.microsoft.com/office/powerpoint/2010/main" val="2658200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How individuals and communities respond to a social problem is based on intersecting factors. </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These include whether they are personally affected by the problem and the ideologies they hold. </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Another factor is whether they understand the effects of social status or have experienced discrimination based on social status.</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For example, conservatives are unlikely to consider youth unemployment a social problem. Conservative think tanks like the </a:t>
            </a:r>
            <a:r>
              <a:rPr lang="en-US" b="0" i="0" u="none" strike="noStrike" dirty="0">
                <a:solidFill>
                  <a:srgbClr val="03709B"/>
                </a:solidFill>
                <a:effectLst/>
                <a:latin typeface="Calibri" panose="020F0502020204030204" pitchFamily="34" charset="0"/>
                <a:hlinkClick r:id="rId3"/>
              </a:rPr>
              <a:t>Fraser Institute</a:t>
            </a:r>
            <a:r>
              <a:rPr lang="en-US" b="0" i="0" dirty="0">
                <a:solidFill>
                  <a:srgbClr val="464646"/>
                </a:solidFill>
                <a:effectLst/>
                <a:latin typeface="Calibri" panose="020F0502020204030204" pitchFamily="34" charset="0"/>
              </a:rPr>
              <a:t> are funded by </a:t>
            </a:r>
            <a:r>
              <a:rPr lang="en-US" b="0" i="0" u="none" strike="noStrike" dirty="0">
                <a:solidFill>
                  <a:srgbClr val="03709B"/>
                </a:solidFill>
                <a:effectLst/>
                <a:latin typeface="Calibri" panose="020F0502020204030204" pitchFamily="34" charset="0"/>
                <a:hlinkClick r:id="rId4"/>
              </a:rPr>
              <a:t>wealthy donors</a:t>
            </a:r>
            <a:r>
              <a:rPr lang="en-US" b="0" i="0" dirty="0">
                <a:solidFill>
                  <a:srgbClr val="464646"/>
                </a:solidFill>
                <a:effectLst/>
                <a:latin typeface="Calibri" panose="020F0502020204030204" pitchFamily="34" charset="0"/>
              </a:rPr>
              <a:t> and argue for keeping minimum wage levels below the poverty level (Sources: Murphy, </a:t>
            </a:r>
            <a:r>
              <a:rPr lang="en-US" b="0" i="0" dirty="0" err="1">
                <a:solidFill>
                  <a:srgbClr val="464646"/>
                </a:solidFill>
                <a:effectLst/>
                <a:latin typeface="Calibri" panose="020F0502020204030204" pitchFamily="34" charset="0"/>
              </a:rPr>
              <a:t>Lammam</a:t>
            </a:r>
            <a:r>
              <a:rPr lang="en-US" b="0" i="0" dirty="0">
                <a:solidFill>
                  <a:srgbClr val="464646"/>
                </a:solidFill>
                <a:effectLst/>
                <a:latin typeface="Calibri" panose="020F0502020204030204" pitchFamily="34" charset="0"/>
              </a:rPr>
              <a:t>, &amp; </a:t>
            </a:r>
            <a:r>
              <a:rPr lang="en-US" b="0" i="0" dirty="0" err="1">
                <a:solidFill>
                  <a:srgbClr val="464646"/>
                </a:solidFill>
                <a:effectLst/>
                <a:latin typeface="Calibri" panose="020F0502020204030204" pitchFamily="34" charset="0"/>
              </a:rPr>
              <a:t>MacIntyre</a:t>
            </a:r>
            <a:r>
              <a:rPr lang="en-US" b="0" i="0" dirty="0">
                <a:solidFill>
                  <a:srgbClr val="464646"/>
                </a:solidFill>
                <a:effectLst/>
                <a:latin typeface="Calibri" panose="020F0502020204030204" pitchFamily="34" charset="0"/>
              </a:rPr>
              <a:t>, 2016; North 99, 2018). </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33</a:t>
            </a:fld>
            <a:endParaRPr lang="en-CA"/>
          </a:p>
        </p:txBody>
      </p:sp>
    </p:spTree>
    <p:extLst>
      <p:ext uri="{BB962C8B-B14F-4D97-AF65-F5344CB8AC3E}">
        <p14:creationId xmlns:p14="http://schemas.microsoft.com/office/powerpoint/2010/main" val="262786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Based on these factors, some individuals and communities choose to engage in social action to address the problem. </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Others ignore it and hope it goes away on its own. </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And yet others don’t see it as a problem at all and continue with harmful attitudes, behaviours, and practices.</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34</a:t>
            </a:fld>
            <a:endParaRPr lang="en-CA"/>
          </a:p>
        </p:txBody>
      </p:sp>
    </p:spTree>
    <p:extLst>
      <p:ext uri="{BB962C8B-B14F-4D97-AF65-F5344CB8AC3E}">
        <p14:creationId xmlns:p14="http://schemas.microsoft.com/office/powerpoint/2010/main" val="4292723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15 Minute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slide can be moved to where you have your class break(s)</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35</a:t>
            </a:fld>
            <a:endParaRPr lang="en-CA"/>
          </a:p>
        </p:txBody>
      </p:sp>
    </p:spTree>
    <p:extLst>
      <p:ext uri="{BB962C8B-B14F-4D97-AF65-F5344CB8AC3E}">
        <p14:creationId xmlns:p14="http://schemas.microsoft.com/office/powerpoint/2010/main" val="10374396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Black Lives Matter</a:t>
            </a:r>
          </a:p>
          <a:p>
            <a:r>
              <a:rPr lang="en-CA" dirty="0"/>
              <a:t>https://youtu.be/4Vl4I0weXPU</a:t>
            </a:r>
          </a:p>
        </p:txBody>
      </p:sp>
      <p:sp>
        <p:nvSpPr>
          <p:cNvPr id="4" name="Slide Number Placeholder 3"/>
          <p:cNvSpPr>
            <a:spLocks noGrp="1"/>
          </p:cNvSpPr>
          <p:nvPr>
            <p:ph type="sldNum" sz="quarter" idx="5"/>
          </p:nvPr>
        </p:nvSpPr>
        <p:spPr/>
        <p:txBody>
          <a:bodyPr/>
          <a:lstStyle/>
          <a:p>
            <a:fld id="{C18A9418-D4C5-4ED9-8A24-7145815518C2}" type="slidenum">
              <a:rPr lang="en-CA" smtClean="0"/>
              <a:t>36</a:t>
            </a:fld>
            <a:endParaRPr lang="en-CA"/>
          </a:p>
        </p:txBody>
      </p:sp>
    </p:spTree>
    <p:extLst>
      <p:ext uri="{BB962C8B-B14F-4D97-AF65-F5344CB8AC3E}">
        <p14:creationId xmlns:p14="http://schemas.microsoft.com/office/powerpoint/2010/main" val="25708781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64646"/>
                </a:solidFill>
                <a:effectLst/>
                <a:latin typeface="Calibri" panose="020F0502020204030204" pitchFamily="34" charset="0"/>
              </a:rPr>
              <a:t>The complexity and immensity of social problems become clear once we begin to ask critical questions.</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What are the impacts?</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Who is impacted?</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What are the patterns?</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How do the impacts differ?</a:t>
            </a:r>
          </a:p>
          <a:p>
            <a:pPr marL="457200" lvl="1" indent="0" algn="l">
              <a:buFont typeface="Arial" panose="020B0604020202020204" pitchFamily="34" charset="0"/>
              <a:buNone/>
            </a:pPr>
            <a:r>
              <a:rPr lang="en-US" b="0" i="0" dirty="0">
                <a:solidFill>
                  <a:srgbClr val="464646"/>
                </a:solidFill>
                <a:effectLst/>
                <a:latin typeface="Calibri" panose="020F0502020204030204" pitchFamily="34" charset="0"/>
              </a:rPr>
              <a:t>Consider:</a:t>
            </a:r>
          </a:p>
          <a:p>
            <a:pPr marL="628650" lvl="1" indent="-171450" algn="l">
              <a:buFont typeface="Arial" panose="020B0604020202020204" pitchFamily="34" charset="0"/>
              <a:buChar char="•"/>
            </a:pPr>
            <a:r>
              <a:rPr lang="en-US" b="0" i="0" dirty="0">
                <a:solidFill>
                  <a:srgbClr val="464646"/>
                </a:solidFill>
                <a:effectLst/>
                <a:latin typeface="Calibri" panose="020F0502020204030204" pitchFamily="34" charset="0"/>
              </a:rPr>
              <a:t>social impacts</a:t>
            </a:r>
          </a:p>
          <a:p>
            <a:pPr marL="628650" lvl="1" indent="-171450" algn="l">
              <a:buFont typeface="Arial" panose="020B0604020202020204" pitchFamily="34" charset="0"/>
              <a:buChar char="•"/>
            </a:pPr>
            <a:r>
              <a:rPr lang="en-US" b="0" i="0" dirty="0">
                <a:solidFill>
                  <a:srgbClr val="464646"/>
                </a:solidFill>
                <a:effectLst/>
                <a:latin typeface="Calibri" panose="020F0502020204030204" pitchFamily="34" charset="0"/>
              </a:rPr>
              <a:t>physical impacts</a:t>
            </a:r>
          </a:p>
          <a:p>
            <a:pPr marL="628650" lvl="1" indent="-171450" algn="l">
              <a:buFont typeface="Arial" panose="020B0604020202020204" pitchFamily="34" charset="0"/>
              <a:buChar char="•"/>
            </a:pPr>
            <a:r>
              <a:rPr lang="en-US" b="0" i="0" dirty="0">
                <a:solidFill>
                  <a:srgbClr val="464646"/>
                </a:solidFill>
                <a:effectLst/>
                <a:latin typeface="Calibri" panose="020F0502020204030204" pitchFamily="34" charset="0"/>
              </a:rPr>
              <a:t>psychological impacts</a:t>
            </a:r>
          </a:p>
          <a:p>
            <a:pPr marL="628650" lvl="1" indent="-171450" algn="l">
              <a:buFont typeface="Arial" panose="020B0604020202020204" pitchFamily="34" charset="0"/>
              <a:buChar char="•"/>
            </a:pPr>
            <a:r>
              <a:rPr lang="en-US" b="0" i="0" dirty="0">
                <a:solidFill>
                  <a:srgbClr val="464646"/>
                </a:solidFill>
                <a:effectLst/>
                <a:latin typeface="Calibri" panose="020F0502020204030204" pitchFamily="34" charset="0"/>
              </a:rPr>
              <a:t>economic impacts</a:t>
            </a:r>
          </a:p>
          <a:p>
            <a:pPr marL="628650" lvl="1" indent="-171450" algn="l">
              <a:buFont typeface="Arial" panose="020B0604020202020204" pitchFamily="34" charset="0"/>
              <a:buChar char="•"/>
            </a:pPr>
            <a:r>
              <a:rPr lang="en-US" b="0" i="0" dirty="0">
                <a:solidFill>
                  <a:srgbClr val="464646"/>
                </a:solidFill>
                <a:effectLst/>
                <a:latin typeface="Calibri" panose="020F0502020204030204" pitchFamily="34" charset="0"/>
              </a:rPr>
              <a:t>institutional impacts</a:t>
            </a:r>
          </a:p>
        </p:txBody>
      </p:sp>
      <p:sp>
        <p:nvSpPr>
          <p:cNvPr id="4" name="Slide Number Placeholder 3"/>
          <p:cNvSpPr>
            <a:spLocks noGrp="1"/>
          </p:cNvSpPr>
          <p:nvPr>
            <p:ph type="sldNum" sz="quarter" idx="5"/>
          </p:nvPr>
        </p:nvSpPr>
        <p:spPr/>
        <p:txBody>
          <a:bodyPr/>
          <a:lstStyle/>
          <a:p>
            <a:fld id="{C18A9418-D4C5-4ED9-8A24-7145815518C2}" type="slidenum">
              <a:rPr lang="en-CA" smtClean="0"/>
              <a:t>37</a:t>
            </a:fld>
            <a:endParaRPr lang="en-CA"/>
          </a:p>
        </p:txBody>
      </p:sp>
    </p:spTree>
    <p:extLst>
      <p:ext uri="{BB962C8B-B14F-4D97-AF65-F5344CB8AC3E}">
        <p14:creationId xmlns:p14="http://schemas.microsoft.com/office/powerpoint/2010/main" val="1238861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38</a:t>
            </a:fld>
            <a:endParaRPr lang="en-CA"/>
          </a:p>
        </p:txBody>
      </p:sp>
    </p:spTree>
    <p:extLst>
      <p:ext uri="{BB962C8B-B14F-4D97-AF65-F5344CB8AC3E}">
        <p14:creationId xmlns:p14="http://schemas.microsoft.com/office/powerpoint/2010/main" val="3615419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effectLst/>
              </a:rPr>
              <a:t>Thinking critically about ourselves can help us engage in and see the usefulness of a social analysis of a social problem. </a:t>
            </a:r>
          </a:p>
          <a:p>
            <a:r>
              <a:rPr lang="en-US" sz="1200" b="0" i="0" dirty="0">
                <a:effectLst/>
              </a:rPr>
              <a:t>Now, we need to look at how to do a social analysis using a specific model.</a:t>
            </a:r>
          </a:p>
          <a:p>
            <a:r>
              <a:rPr lang="en-US" sz="1200" dirty="0"/>
              <a:t>We will use the </a:t>
            </a:r>
            <a:r>
              <a:rPr lang="en-US" sz="1200" b="0" i="0" dirty="0">
                <a:effectLst/>
              </a:rPr>
              <a:t>triangle model.</a:t>
            </a:r>
            <a:endParaRPr lang="en-CA" sz="1200" dirty="0"/>
          </a:p>
          <a:p>
            <a:pPr marL="171450" indent="-171450">
              <a:buFont typeface="Arial" panose="020B0604020202020204" pitchFamily="34" charset="0"/>
              <a:buChar char="•"/>
            </a:pPr>
            <a:endParaRPr lang="en-CA" b="1" dirty="0"/>
          </a:p>
          <a:p>
            <a:pPr marL="171450" indent="-171450">
              <a:buFont typeface="Arial" panose="020B0604020202020204" pitchFamily="34" charset="0"/>
              <a:buChar char="•"/>
            </a:pPr>
            <a:r>
              <a:rPr lang="en-CA" dirty="0"/>
              <a:t>At the peak of the triangle is the individual act. This is what we see, hear, or experience.</a:t>
            </a:r>
          </a:p>
          <a:p>
            <a:pPr marL="628650" lvl="1" indent="-171450">
              <a:buFont typeface="Arial" panose="020B0604020202020204" pitchFamily="34" charset="0"/>
              <a:buChar char="•"/>
            </a:pPr>
            <a:r>
              <a:rPr lang="en-CA" dirty="0"/>
              <a:t>A woman losing her job.</a:t>
            </a:r>
          </a:p>
          <a:p>
            <a:pPr marL="628650" lvl="1" indent="-171450">
              <a:buFont typeface="Arial" panose="020B0604020202020204" pitchFamily="34" charset="0"/>
              <a:buChar char="•"/>
            </a:pPr>
            <a:r>
              <a:rPr lang="en-CA" dirty="0"/>
              <a:t>A neighbour beating his wife. </a:t>
            </a:r>
          </a:p>
          <a:p>
            <a:pPr marL="628650" lvl="1" indent="-171450">
              <a:buFont typeface="Arial" panose="020B0604020202020204" pitchFamily="34" charset="0"/>
              <a:buChar char="•"/>
            </a:pPr>
            <a:r>
              <a:rPr lang="en-CA" dirty="0"/>
              <a:t>A homeless man on the street. </a:t>
            </a:r>
          </a:p>
          <a:p>
            <a:pPr marL="171450" indent="-171450">
              <a:buFont typeface="Arial" panose="020B0604020202020204" pitchFamily="34" charset="0"/>
              <a:buChar char="•"/>
            </a:pPr>
            <a:r>
              <a:rPr lang="en-CA" dirty="0"/>
              <a:t>On one side are the ideologies that shape how we understand the problem. </a:t>
            </a:r>
          </a:p>
          <a:p>
            <a:pPr marL="628650" lvl="1" indent="-171450">
              <a:buFont typeface="Arial" panose="020B0604020202020204" pitchFamily="34" charset="0"/>
              <a:buChar char="•"/>
            </a:pPr>
            <a:r>
              <a:rPr lang="en-CA" dirty="0"/>
              <a:t>The poor are lazy. </a:t>
            </a:r>
          </a:p>
          <a:p>
            <a:pPr marL="628650" lvl="1" indent="-171450">
              <a:buFont typeface="Arial" panose="020B0604020202020204" pitchFamily="34" charset="0"/>
              <a:buChar char="•"/>
            </a:pPr>
            <a:r>
              <a:rPr lang="en-CA" dirty="0"/>
              <a:t>Women are less valuable than men.</a:t>
            </a:r>
          </a:p>
          <a:p>
            <a:pPr marL="628650" lvl="1" indent="-171450">
              <a:buFont typeface="Arial" panose="020B0604020202020204" pitchFamily="34" charset="0"/>
              <a:buChar char="•"/>
            </a:pPr>
            <a:r>
              <a:rPr lang="en-CA" dirty="0"/>
              <a:t>The unemployed don’t really want a job. </a:t>
            </a:r>
          </a:p>
          <a:p>
            <a:pPr marL="171450" indent="-171450">
              <a:buFont typeface="Arial" panose="020B0604020202020204" pitchFamily="34" charset="0"/>
              <a:buChar char="•"/>
            </a:pPr>
            <a:r>
              <a:rPr lang="en-CA" dirty="0"/>
              <a:t>On the other side are the social institutions that structure or maintain these beliefs.</a:t>
            </a:r>
          </a:p>
          <a:p>
            <a:pPr marL="628650" lvl="1" indent="-171450">
              <a:buFont typeface="Arial" panose="020B0604020202020204" pitchFamily="34" charset="0"/>
              <a:buChar char="•"/>
            </a:pPr>
            <a:r>
              <a:rPr lang="en-CA" dirty="0"/>
              <a:t>The media</a:t>
            </a:r>
          </a:p>
          <a:p>
            <a:pPr marL="628650" lvl="1" indent="-171450">
              <a:buFont typeface="Arial" panose="020B0604020202020204" pitchFamily="34" charset="0"/>
              <a:buChar char="•"/>
            </a:pPr>
            <a:r>
              <a:rPr lang="en-CA" dirty="0"/>
              <a:t>Education systems</a:t>
            </a:r>
          </a:p>
          <a:p>
            <a:pPr marL="628650" lvl="1" indent="-171450">
              <a:buFont typeface="Arial" panose="020B0604020202020204" pitchFamily="34" charset="0"/>
              <a:buChar char="•"/>
            </a:pPr>
            <a:r>
              <a:rPr lang="en-CA" dirty="0"/>
              <a:t>The government</a:t>
            </a:r>
          </a:p>
          <a:p>
            <a:pPr marL="628650" lvl="1" indent="-171450">
              <a:buFont typeface="Arial" panose="020B0604020202020204" pitchFamily="34" charset="0"/>
              <a:buChar char="•"/>
            </a:pPr>
            <a:r>
              <a:rPr lang="en-CA" dirty="0"/>
              <a:t>The economy</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39</a:t>
            </a:fld>
            <a:endParaRPr lang="en-CA"/>
          </a:p>
        </p:txBody>
      </p:sp>
    </p:spTree>
    <p:extLst>
      <p:ext uri="{BB962C8B-B14F-4D97-AF65-F5344CB8AC3E}">
        <p14:creationId xmlns:p14="http://schemas.microsoft.com/office/powerpoint/2010/main" val="1008800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252327"/>
                </a:solidFill>
                <a:effectLst/>
                <a:latin typeface="Calibri" panose="020F0502020204030204" pitchFamily="34" charset="0"/>
              </a:rPr>
              <a:t>We will be learning about social analysis</a:t>
            </a:r>
          </a:p>
          <a:p>
            <a:pPr marL="0" indent="0">
              <a:buFont typeface="Arial" panose="020B0604020202020204" pitchFamily="34" charset="0"/>
              <a:buNone/>
            </a:pPr>
            <a:r>
              <a:rPr lang="en-US" b="0" i="0" dirty="0">
                <a:solidFill>
                  <a:srgbClr val="252327"/>
                </a:solidFill>
                <a:effectLst/>
                <a:latin typeface="Calibri" panose="020F0502020204030204" pitchFamily="34" charset="0"/>
              </a:rPr>
              <a:t>The learning outcomes this week are as follows</a:t>
            </a:r>
          </a:p>
          <a:p>
            <a:pPr algn="l">
              <a:buFont typeface="+mj-lt"/>
              <a:buAutoNum type="arabicPeriod"/>
            </a:pPr>
            <a:r>
              <a:rPr lang="en-US" b="0" i="0" dirty="0">
                <a:solidFill>
                  <a:srgbClr val="252327"/>
                </a:solidFill>
                <a:effectLst/>
              </a:rPr>
              <a:t>Explain the concepts of </a:t>
            </a:r>
            <a:r>
              <a:rPr lang="en-US" b="1" i="0" dirty="0">
                <a:solidFill>
                  <a:srgbClr val="252327"/>
                </a:solidFill>
                <a:effectLst/>
              </a:rPr>
              <a:t>dominant discourses</a:t>
            </a:r>
            <a:r>
              <a:rPr lang="en-US" b="0" i="0" dirty="0">
                <a:solidFill>
                  <a:srgbClr val="252327"/>
                </a:solidFill>
                <a:effectLst/>
              </a:rPr>
              <a:t> and their connection to dominant </a:t>
            </a:r>
            <a:r>
              <a:rPr lang="en-US" b="1" i="0" dirty="0">
                <a:solidFill>
                  <a:srgbClr val="252327"/>
                </a:solidFill>
                <a:effectLst/>
              </a:rPr>
              <a:t>ideologies</a:t>
            </a:r>
            <a:endParaRPr lang="en-US" b="0" i="0" dirty="0">
              <a:solidFill>
                <a:srgbClr val="252327"/>
              </a:solidFill>
              <a:effectLst/>
            </a:endParaRPr>
          </a:p>
          <a:p>
            <a:pPr algn="l">
              <a:buFont typeface="+mj-lt"/>
              <a:buAutoNum type="arabicPeriod"/>
            </a:pPr>
            <a:r>
              <a:rPr lang="en-US" b="0" i="0" dirty="0">
                <a:solidFill>
                  <a:srgbClr val="252327"/>
                </a:solidFill>
                <a:effectLst/>
              </a:rPr>
              <a:t>Examine how </a:t>
            </a:r>
            <a:r>
              <a:rPr lang="en-US" b="1" i="0" dirty="0">
                <a:solidFill>
                  <a:srgbClr val="252327"/>
                </a:solidFill>
                <a:effectLst/>
              </a:rPr>
              <a:t>institutions</a:t>
            </a:r>
            <a:r>
              <a:rPr lang="en-US" b="0" i="0" dirty="0">
                <a:solidFill>
                  <a:srgbClr val="252327"/>
                </a:solidFill>
                <a:effectLst/>
              </a:rPr>
              <a:t> employ dominant discourses to obscure our understanding of </a:t>
            </a:r>
            <a:r>
              <a:rPr lang="en-US" b="1" i="0" dirty="0">
                <a:solidFill>
                  <a:srgbClr val="252327"/>
                </a:solidFill>
                <a:effectLst/>
              </a:rPr>
              <a:t>social problems</a:t>
            </a:r>
            <a:endParaRPr lang="en-US" b="0" i="0" dirty="0">
              <a:solidFill>
                <a:srgbClr val="252327"/>
              </a:solidFill>
              <a:effectLst/>
            </a:endParaRPr>
          </a:p>
          <a:p>
            <a:pPr algn="l">
              <a:buFont typeface="+mj-lt"/>
              <a:buAutoNum type="arabicPeriod"/>
            </a:pPr>
            <a:r>
              <a:rPr lang="en-US" b="0" i="0" dirty="0">
                <a:solidFill>
                  <a:srgbClr val="252327"/>
                </a:solidFill>
                <a:effectLst/>
              </a:rPr>
              <a:t>Identify hegemonic/dominant discourses that </a:t>
            </a:r>
            <a:r>
              <a:rPr lang="en-US" b="1" i="0" dirty="0">
                <a:solidFill>
                  <a:srgbClr val="252327"/>
                </a:solidFill>
                <a:effectLst/>
              </a:rPr>
              <a:t>normalize</a:t>
            </a:r>
            <a:r>
              <a:rPr lang="en-US" b="0" i="0" dirty="0">
                <a:solidFill>
                  <a:srgbClr val="252327"/>
                </a:solidFill>
                <a:effectLst/>
              </a:rPr>
              <a:t> social problems</a:t>
            </a:r>
          </a:p>
          <a:p>
            <a:pPr algn="l">
              <a:buFont typeface="+mj-lt"/>
              <a:buAutoNum type="arabicPeriod"/>
            </a:pPr>
            <a:r>
              <a:rPr lang="en-US" b="0" i="0" dirty="0">
                <a:solidFill>
                  <a:srgbClr val="252327"/>
                </a:solidFill>
                <a:effectLst/>
              </a:rPr>
              <a:t>Examine the interconnection between institutions, dominant ideologies and discourses and how these function as </a:t>
            </a:r>
            <a:r>
              <a:rPr lang="en-US" b="1" i="0" dirty="0">
                <a:solidFill>
                  <a:srgbClr val="252327"/>
                </a:solidFill>
                <a:effectLst/>
              </a:rPr>
              <a:t>Structures of power</a:t>
            </a:r>
            <a:endParaRPr lang="en-US" b="0" i="0" dirty="0">
              <a:solidFill>
                <a:srgbClr val="252327"/>
              </a:solidFill>
              <a:effectLst/>
            </a:endParaRP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a:t>
            </a:fld>
            <a:endParaRPr lang="en-CA"/>
          </a:p>
        </p:txBody>
      </p:sp>
    </p:spTree>
    <p:extLst>
      <p:ext uri="{BB962C8B-B14F-4D97-AF65-F5344CB8AC3E}">
        <p14:creationId xmlns:p14="http://schemas.microsoft.com/office/powerpoint/2010/main" val="3726491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a:p>
            <a:pPr marL="171450" indent="-171450">
              <a:buFont typeface="Arial" panose="020B0604020202020204" pitchFamily="34" charset="0"/>
              <a:buChar char="•"/>
            </a:pPr>
            <a:r>
              <a:rPr lang="en-CA" dirty="0"/>
              <a:t>On one side are the ideologies that shape how we understand the problem. </a:t>
            </a:r>
          </a:p>
          <a:p>
            <a:pPr marL="628650" lvl="1" indent="-171450">
              <a:buFont typeface="Arial" panose="020B0604020202020204" pitchFamily="34" charset="0"/>
              <a:buChar char="•"/>
            </a:pPr>
            <a:r>
              <a:rPr lang="en-CA" dirty="0"/>
              <a:t>The poor are lazy. </a:t>
            </a:r>
          </a:p>
          <a:p>
            <a:pPr marL="628650" lvl="1" indent="-171450">
              <a:buFont typeface="Arial" panose="020B0604020202020204" pitchFamily="34" charset="0"/>
              <a:buChar char="•"/>
            </a:pPr>
            <a:r>
              <a:rPr lang="en-CA" dirty="0"/>
              <a:t>Women are less valuable than men.</a:t>
            </a:r>
          </a:p>
          <a:p>
            <a:pPr marL="628650" lvl="1" indent="-171450">
              <a:buFont typeface="Arial" panose="020B0604020202020204" pitchFamily="34" charset="0"/>
              <a:buChar char="•"/>
            </a:pPr>
            <a:r>
              <a:rPr lang="en-CA" dirty="0"/>
              <a:t>The unemployed don’t really want a job. </a:t>
            </a:r>
          </a:p>
          <a:p>
            <a:pPr marL="171450" indent="-171450">
              <a:buFont typeface="Arial" panose="020B0604020202020204" pitchFamily="34" charset="0"/>
              <a:buChar char="•"/>
            </a:pPr>
            <a:r>
              <a:rPr lang="en-CA" dirty="0"/>
              <a:t>On the other side are the social institutions that structure or maintain these beliefs.</a:t>
            </a:r>
          </a:p>
          <a:p>
            <a:pPr marL="628650" lvl="1" indent="-171450">
              <a:buFont typeface="Arial" panose="020B0604020202020204" pitchFamily="34" charset="0"/>
              <a:buChar char="•"/>
            </a:pPr>
            <a:r>
              <a:rPr lang="en-CA" dirty="0"/>
              <a:t>The media</a:t>
            </a:r>
          </a:p>
          <a:p>
            <a:pPr marL="628650" lvl="1" indent="-171450">
              <a:buFont typeface="Arial" panose="020B0604020202020204" pitchFamily="34" charset="0"/>
              <a:buChar char="•"/>
            </a:pPr>
            <a:r>
              <a:rPr lang="en-CA" dirty="0"/>
              <a:t>Education systems</a:t>
            </a:r>
          </a:p>
          <a:p>
            <a:pPr marL="628650" lvl="1" indent="-171450">
              <a:buFont typeface="Arial" panose="020B0604020202020204" pitchFamily="34" charset="0"/>
              <a:buChar char="•"/>
            </a:pPr>
            <a:r>
              <a:rPr lang="en-CA" dirty="0"/>
              <a:t>The government</a:t>
            </a:r>
          </a:p>
          <a:p>
            <a:pPr marL="628650" lvl="1" indent="-171450">
              <a:buFont typeface="Arial" panose="020B0604020202020204" pitchFamily="34" charset="0"/>
              <a:buChar char="•"/>
            </a:pPr>
            <a:r>
              <a:rPr lang="en-CA" dirty="0"/>
              <a:t>The economy</a:t>
            </a:r>
          </a:p>
          <a:p>
            <a:pPr marL="171450" indent="-171450">
              <a:buFont typeface="Arial" panose="020B0604020202020204" pitchFamily="34" charset="0"/>
              <a:buChar char="•"/>
            </a:pPr>
            <a:r>
              <a:rPr lang="en-CA" dirty="0"/>
              <a:t>At the bottom of the triangle is the individual &amp; Communities Experiences.</a:t>
            </a:r>
          </a:p>
          <a:p>
            <a:pPr marL="171450" indent="-171450">
              <a:buFont typeface="Arial" panose="020B0604020202020204" pitchFamily="34" charset="0"/>
              <a:buChar char="•"/>
            </a:pPr>
            <a:r>
              <a:rPr lang="en-CA" dirty="0"/>
              <a:t> This is what we see, hear, or experience.</a:t>
            </a:r>
          </a:p>
          <a:p>
            <a:pPr marL="628650" lvl="1" indent="-171450">
              <a:buFont typeface="Arial" panose="020B0604020202020204" pitchFamily="34" charset="0"/>
              <a:buChar char="•"/>
            </a:pPr>
            <a:r>
              <a:rPr lang="en-CA" dirty="0"/>
              <a:t>A woman losing her job.</a:t>
            </a:r>
          </a:p>
          <a:p>
            <a:pPr marL="628650" lvl="1" indent="-171450">
              <a:buFont typeface="Arial" panose="020B0604020202020204" pitchFamily="34" charset="0"/>
              <a:buChar char="•"/>
            </a:pPr>
            <a:r>
              <a:rPr lang="en-CA" dirty="0"/>
              <a:t>A neighbour beating his wife. </a:t>
            </a:r>
          </a:p>
          <a:p>
            <a:pPr marL="628650" lvl="1" indent="-171450">
              <a:buFont typeface="Arial" panose="020B0604020202020204" pitchFamily="34" charset="0"/>
              <a:buChar char="•"/>
            </a:pPr>
            <a:r>
              <a:rPr lang="en-CA" dirty="0"/>
              <a:t>A homeless man on the street. </a:t>
            </a:r>
          </a:p>
          <a:p>
            <a:pPr marL="457200" lvl="1" indent="0">
              <a:buFont typeface="Arial" panose="020B0604020202020204" pitchFamily="34" charset="0"/>
              <a:buNone/>
            </a:pPr>
            <a:endParaRPr lang="en-CA" dirty="0"/>
          </a:p>
          <a:p>
            <a:pPr marL="457200" lvl="1" indent="0">
              <a:buFont typeface="Arial" panose="020B0604020202020204" pitchFamily="34" charset="0"/>
              <a:buNone/>
            </a:pPr>
            <a:r>
              <a:rPr lang="en-CA" dirty="0"/>
              <a:t>Individual</a:t>
            </a:r>
          </a:p>
          <a:p>
            <a:pPr marL="457200" lvl="1" indent="0">
              <a:buFont typeface="Arial" panose="020B0604020202020204" pitchFamily="34" charset="0"/>
              <a:buNone/>
            </a:pPr>
            <a:r>
              <a:rPr lang="en-CA" dirty="0"/>
              <a:t>Institutions: School, gov who approve the program</a:t>
            </a:r>
          </a:p>
          <a:p>
            <a:pPr marL="457200" lvl="1" indent="0">
              <a:buFont typeface="Arial" panose="020B0604020202020204" pitchFamily="34" charset="0"/>
              <a:buNone/>
            </a:pPr>
            <a:r>
              <a:rPr lang="en-CA" dirty="0"/>
              <a:t>Ideologies: theory is more important than practical</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40</a:t>
            </a:fld>
            <a:endParaRPr lang="en-CA" dirty="0"/>
          </a:p>
        </p:txBody>
      </p:sp>
    </p:spTree>
    <p:extLst>
      <p:ext uri="{BB962C8B-B14F-4D97-AF65-F5344CB8AC3E}">
        <p14:creationId xmlns:p14="http://schemas.microsoft.com/office/powerpoint/2010/main" val="474471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b="0" i="0" dirty="0">
                <a:solidFill>
                  <a:srgbClr val="464646"/>
                </a:solidFill>
                <a:effectLst/>
                <a:latin typeface="Calibri" panose="020F0502020204030204" pitchFamily="34" charset="0"/>
              </a:rPr>
              <a:t>By engaging in social analysis, we are able to find the root causes of social problems.</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This allows us to evaluate strategies to address them, change our attitudes or behaviours, and take social action</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41</a:t>
            </a:fld>
            <a:endParaRPr lang="en-CA"/>
          </a:p>
        </p:txBody>
      </p:sp>
    </p:spTree>
    <p:extLst>
      <p:ext uri="{BB962C8B-B14F-4D97-AF65-F5344CB8AC3E}">
        <p14:creationId xmlns:p14="http://schemas.microsoft.com/office/powerpoint/2010/main" val="36415192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In this module, we were introduced to social analysis and the triangle model. </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We started by exploring why it is important for us to recognize our perceptual filters. </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Then we explored the different aspects of the triangle model. </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This model helps us understand the origins of social problems and why they continue in spite of social action that seeks to create change. </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We looked at what shapes our perception of social problems. </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We considered the role ideologies play. </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Finally, we thought about how institutions can create and maintain social problems through policies, laws and social norms.</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By engaging in social analysis, we are able to find the root causes of social problems.</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This allows us to evaluate strategies to address them, change our attitudes or behaviours, and take social action</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42</a:t>
            </a:fld>
            <a:endParaRPr lang="en-CA"/>
          </a:p>
        </p:txBody>
      </p:sp>
    </p:spTree>
    <p:extLst>
      <p:ext uri="{BB962C8B-B14F-4D97-AF65-F5344CB8AC3E}">
        <p14:creationId xmlns:p14="http://schemas.microsoft.com/office/powerpoint/2010/main" val="4236970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4A5A"/>
                </a:solidFill>
                <a:latin typeface="Calibri" panose="020F0502020204030204" pitchFamily="34" charset="0"/>
              </a:rPr>
              <a:t>A British anthropologist has travelled deep into a forested region to study a people he and other colonizers regard as “uncivilized.” </a:t>
            </a:r>
          </a:p>
          <a:p>
            <a:pPr algn="l"/>
            <a:r>
              <a:rPr lang="en-US" sz="1800" b="0" i="0" u="none" strike="noStrike" baseline="0" dirty="0">
                <a:solidFill>
                  <a:srgbClr val="004A5A"/>
                </a:solidFill>
                <a:latin typeface="Calibri" panose="020F0502020204030204" pitchFamily="34" charset="0"/>
              </a:rPr>
              <a:t>This Indigenous group does not know poverty or hunger as their land provides for their needs.</a:t>
            </a:r>
          </a:p>
          <a:p>
            <a:pPr algn="l"/>
            <a:r>
              <a:rPr lang="en-US" sz="1800" b="0" i="0" u="none" strike="noStrike" baseline="0" dirty="0">
                <a:solidFill>
                  <a:srgbClr val="004A5A"/>
                </a:solidFill>
                <a:latin typeface="Calibri" panose="020F0502020204030204" pitchFamily="34" charset="0"/>
              </a:rPr>
              <a:t>After living among the people for some time, the scholar has got to know one of the elders very well. </a:t>
            </a:r>
          </a:p>
          <a:p>
            <a:pPr algn="l"/>
            <a:r>
              <a:rPr lang="en-US" sz="1800" b="0" i="0" u="none" strike="noStrike" baseline="0" dirty="0">
                <a:solidFill>
                  <a:srgbClr val="004A5A"/>
                </a:solidFill>
                <a:latin typeface="Calibri" panose="020F0502020204030204" pitchFamily="34" charset="0"/>
              </a:rPr>
              <a:t>They often sit and have long conversations over a special bush tea prepared by the elder.</a:t>
            </a:r>
          </a:p>
          <a:p>
            <a:pPr algn="l"/>
            <a:endParaRPr lang="en-US" sz="1800" b="0" i="0" u="none" strike="noStrike" baseline="0" dirty="0">
              <a:solidFill>
                <a:srgbClr val="004A5A"/>
              </a:solidFill>
              <a:latin typeface="Calibri" panose="020F0502020204030204" pitchFamily="34" charset="0"/>
            </a:endParaRPr>
          </a:p>
          <a:p>
            <a:pPr algn="l"/>
            <a:r>
              <a:rPr lang="en-US" sz="1800" b="0" i="0" u="none" strike="noStrike" baseline="0" dirty="0">
                <a:solidFill>
                  <a:srgbClr val="004A5A"/>
                </a:solidFill>
                <a:latin typeface="Calibri" panose="020F0502020204030204" pitchFamily="34" charset="0"/>
              </a:rPr>
              <a:t>During one such conversation, the British scholar shares his views on the virtues of European culture, the value of progress and hard labour, and how wealth leads to individual happiness.</a:t>
            </a:r>
          </a:p>
          <a:p>
            <a:pPr algn="l"/>
            <a:endParaRPr lang="en-US" sz="1800" b="0" i="0" u="none" strike="noStrike" baseline="0" dirty="0">
              <a:solidFill>
                <a:srgbClr val="004A5A"/>
              </a:solidFill>
              <a:latin typeface="Calibri" panose="020F0502020204030204" pitchFamily="34" charset="0"/>
            </a:endParaRPr>
          </a:p>
          <a:p>
            <a:pPr algn="l"/>
            <a:r>
              <a:rPr lang="en-US" sz="1800" b="0" i="0" u="none" strike="noStrike" baseline="0" dirty="0">
                <a:solidFill>
                  <a:srgbClr val="004A5A"/>
                </a:solidFill>
                <a:latin typeface="Calibri" panose="020F0502020204030204" pitchFamily="34" charset="0"/>
              </a:rPr>
              <a:t>The elder listens but says nothing. As the scholar winds up, the elder begins refilling their teacups. </a:t>
            </a:r>
          </a:p>
          <a:p>
            <a:pPr algn="l"/>
            <a:r>
              <a:rPr lang="en-US" sz="1800" b="0" i="0" u="none" strike="noStrike" baseline="0" dirty="0">
                <a:solidFill>
                  <a:srgbClr val="004A5A"/>
                </a:solidFill>
                <a:latin typeface="Calibri" panose="020F0502020204030204" pitchFamily="34" charset="0"/>
              </a:rPr>
              <a:t>But this time, when the cup is filled to the brim, she keeps pouring.</a:t>
            </a:r>
          </a:p>
          <a:p>
            <a:pPr algn="l"/>
            <a:r>
              <a:rPr lang="en-US" sz="1800" b="0" i="0" u="none" strike="noStrike" baseline="0" dirty="0">
                <a:solidFill>
                  <a:srgbClr val="004A5A"/>
                </a:solidFill>
                <a:latin typeface="Calibri" panose="020F0502020204030204" pitchFamily="34" charset="0"/>
              </a:rPr>
              <a:t>The tea spills over onto the table. Still she pours. </a:t>
            </a:r>
          </a:p>
          <a:p>
            <a:pPr algn="l"/>
            <a:endParaRPr lang="en-US" sz="1800" b="0" i="0" u="none" strike="noStrike" baseline="0" dirty="0">
              <a:solidFill>
                <a:srgbClr val="004A5A"/>
              </a:solidFill>
              <a:latin typeface="Calibri" panose="020F0502020204030204" pitchFamily="34" charset="0"/>
            </a:endParaRPr>
          </a:p>
          <a:p>
            <a:pPr algn="l"/>
            <a:r>
              <a:rPr lang="en-US" sz="1800" b="0" i="0" u="none" strike="noStrike" baseline="0" dirty="0">
                <a:solidFill>
                  <a:srgbClr val="004A5A"/>
                </a:solidFill>
                <a:latin typeface="Calibri" panose="020F0502020204030204" pitchFamily="34" charset="0"/>
              </a:rPr>
              <a:t>The scholar is dumbfounded. “What in the world are you doing?” he exclaims. “The cup is already full! There’s no room for more tea!” </a:t>
            </a:r>
          </a:p>
          <a:p>
            <a:pPr algn="l"/>
            <a:r>
              <a:rPr lang="en-US" sz="1800" b="0" i="0" u="none" strike="noStrike" baseline="0" dirty="0">
                <a:solidFill>
                  <a:srgbClr val="004A5A"/>
                </a:solidFill>
                <a:latin typeface="Calibri" panose="020F0502020204030204" pitchFamily="34" charset="0"/>
              </a:rPr>
              <a:t>The elder replies, “That is exactly the point.” </a:t>
            </a:r>
          </a:p>
          <a:p>
            <a:pPr algn="l"/>
            <a:r>
              <a:rPr lang="en-US" sz="1800" b="0" i="0" u="none" strike="noStrike" baseline="0" dirty="0">
                <a:solidFill>
                  <a:srgbClr val="004A5A"/>
                </a:solidFill>
                <a:latin typeface="Calibri" panose="020F0502020204030204" pitchFamily="34" charset="0"/>
              </a:rPr>
              <a:t>She continues, “You have come here to learn about us, but your mind is full of your own ideas and assumptions. </a:t>
            </a:r>
          </a:p>
          <a:p>
            <a:pPr algn="l"/>
            <a:r>
              <a:rPr lang="en-US" sz="1800" b="0" i="0" u="none" strike="noStrike" baseline="0" dirty="0">
                <a:solidFill>
                  <a:srgbClr val="004A5A"/>
                </a:solidFill>
                <a:latin typeface="Calibri" panose="020F0502020204030204" pitchFamily="34" charset="0"/>
              </a:rPr>
              <a:t>You cannot know us until you know yourself. Go empty your mind and then we can talk as equals.” </a:t>
            </a:r>
          </a:p>
          <a:p>
            <a:pPr algn="l"/>
            <a:endParaRPr lang="en-US" sz="1800" b="0" i="0" u="none" strike="noStrike" baseline="0" dirty="0">
              <a:solidFill>
                <a:srgbClr val="004A5A"/>
              </a:solidFill>
              <a:latin typeface="Calibri" panose="020F0502020204030204" pitchFamily="34" charset="0"/>
            </a:endParaRPr>
          </a:p>
          <a:p>
            <a:pPr algn="l"/>
            <a:r>
              <a:rPr lang="en-US" sz="1800" b="0" i="0" u="none" strike="noStrike" baseline="0" dirty="0">
                <a:solidFill>
                  <a:srgbClr val="004A5A"/>
                </a:solidFill>
                <a:latin typeface="Calibri" panose="020F0502020204030204" pitchFamily="34" charset="0"/>
              </a:rPr>
              <a:t>As they both retreat into silence, the scholar thinks, “There’s no helping some people,”</a:t>
            </a:r>
          </a:p>
          <a:p>
            <a:pPr algn="l"/>
            <a:r>
              <a:rPr lang="en-US" sz="1800" b="0" i="0" u="none" strike="noStrike" baseline="0" dirty="0">
                <a:solidFill>
                  <a:srgbClr val="004A5A"/>
                </a:solidFill>
                <a:latin typeface="Calibri" panose="020F0502020204030204" pitchFamily="34" charset="0"/>
              </a:rPr>
              <a:t>while the elder thinks, “How can this man know so much and so little?”</a:t>
            </a:r>
          </a:p>
          <a:p>
            <a:pPr algn="l"/>
            <a:endParaRPr lang="en-US" sz="1800" b="0" i="0" u="none" strike="noStrike" baseline="0" dirty="0">
              <a:solidFill>
                <a:srgbClr val="004A5A"/>
              </a:solidFill>
              <a:latin typeface="Calibri" panose="020F0502020204030204" pitchFamily="34" charset="0"/>
            </a:endParaRPr>
          </a:p>
          <a:p>
            <a:pPr algn="l"/>
            <a:r>
              <a:rPr lang="en-US" sz="1800" b="0" i="0" u="none" strike="noStrike" baseline="0" dirty="0">
                <a:solidFill>
                  <a:srgbClr val="004A5A"/>
                </a:solidFill>
                <a:latin typeface="Calibri" panose="020F0502020204030204" pitchFamily="34" charset="0"/>
              </a:rPr>
              <a:t>In this parable, the elder points out the scholar’s inability to see beyond a particular set of ideas and assumptions. Even as he lives in the village, collecting information</a:t>
            </a:r>
          </a:p>
          <a:p>
            <a:pPr algn="l"/>
            <a:r>
              <a:rPr lang="en-US" sz="1800" b="0" i="0" u="none" strike="noStrike" baseline="0" dirty="0">
                <a:solidFill>
                  <a:srgbClr val="004A5A"/>
                </a:solidFill>
                <a:latin typeface="Calibri" panose="020F0502020204030204" pitchFamily="34" charset="0"/>
              </a:rPr>
              <a:t>and asking questions, the scholar filters what he learns through dominant ideologies we would now call Eurocentrism, capitalism and white supremacy.</a:t>
            </a:r>
          </a:p>
          <a:p>
            <a:pPr algn="l"/>
            <a:endParaRPr lang="en-US" altLang="en-US" sz="1800" b="0" i="0" u="none" strike="noStrike" baseline="0" dirty="0">
              <a:solidFill>
                <a:srgbClr val="004A5A"/>
              </a:solidFill>
              <a:latin typeface="Calibri" panose="020F0502020204030204" pitchFamily="34" charset="0"/>
              <a:ea typeface="ＭＳ Ｐゴシック" panose="020B0600070205080204" pitchFamily="34" charset="-128"/>
            </a:endParaRPr>
          </a:p>
          <a:p>
            <a:pPr algn="l"/>
            <a:r>
              <a:rPr lang="en-CA" sz="1800" b="0" i="0" u="none" strike="noStrike" baseline="0" dirty="0">
                <a:solidFill>
                  <a:srgbClr val="004A5A"/>
                </a:solidFill>
                <a:latin typeface="Calibri" panose="020F0502020204030204" pitchFamily="34" charset="0"/>
              </a:rPr>
              <a:t>These ideas </a:t>
            </a:r>
            <a:r>
              <a:rPr lang="en-US" sz="1800" b="0" i="0" u="none" strike="noStrike" baseline="0" dirty="0">
                <a:solidFill>
                  <a:srgbClr val="004A5A"/>
                </a:solidFill>
                <a:latin typeface="Calibri" panose="020F0502020204030204" pitchFamily="34" charset="0"/>
              </a:rPr>
              <a:t>construct and represent Indigenous peoples as inferior savages (and were used to justify dispossession, slavery and genocide).</a:t>
            </a:r>
          </a:p>
          <a:p>
            <a:pPr algn="l"/>
            <a:r>
              <a:rPr lang="en-US" sz="1800" b="0" i="0" u="none" strike="noStrike" baseline="0" dirty="0">
                <a:solidFill>
                  <a:srgbClr val="004A5A"/>
                </a:solidFill>
                <a:latin typeface="Calibri" panose="020F0502020204030204" pitchFamily="34" charset="0"/>
              </a:rPr>
              <a:t>The scholar was there to learn, but his learning was limited by his core beliefs and mental models, which are deeply ingrained. </a:t>
            </a:r>
          </a:p>
          <a:p>
            <a:pPr algn="l"/>
            <a:r>
              <a:rPr lang="en-US" sz="1800" b="0" i="0" u="none" strike="noStrike" baseline="0" dirty="0">
                <a:solidFill>
                  <a:srgbClr val="004A5A"/>
                </a:solidFill>
                <a:latin typeface="Calibri" panose="020F0502020204030204" pitchFamily="34" charset="0"/>
              </a:rPr>
              <a:t>Now consider: How might our filters affect how we view social problems?</a:t>
            </a:r>
            <a:endParaRPr lang="en-US" altLang="en-US" dirty="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5</a:t>
            </a:fld>
            <a:endParaRPr lang="en-CA"/>
          </a:p>
        </p:txBody>
      </p:sp>
    </p:spTree>
    <p:extLst>
      <p:ext uri="{BB962C8B-B14F-4D97-AF65-F5344CB8AC3E}">
        <p14:creationId xmlns:p14="http://schemas.microsoft.com/office/powerpoint/2010/main" val="2053341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ea typeface="ＭＳ Ｐゴシック" panose="020B0600070205080204" pitchFamily="34" charset="-128"/>
              </a:rPr>
              <a:t>Social analysis is a critical thinking strategy for understanding social problems</a:t>
            </a:r>
          </a:p>
          <a:p>
            <a:pPr eaLnBrk="1" hangingPunct="1"/>
            <a:r>
              <a:rPr lang="en-US" altLang="en-US" dirty="0">
                <a:ea typeface="ＭＳ Ｐゴシック" panose="020B0600070205080204" pitchFamily="34" charset="-128"/>
              </a:rPr>
              <a:t>It examines why people have conflicting views about the causes and solutions to social problems. </a:t>
            </a:r>
          </a:p>
          <a:p>
            <a:pPr eaLnBrk="1" hangingPunct="1"/>
            <a:r>
              <a:rPr lang="en-US" altLang="en-US" dirty="0">
                <a:ea typeface="ＭＳ Ｐゴシック" panose="020B0600070205080204" pitchFamily="34" charset="-128"/>
              </a:rPr>
              <a:t>It also considers why harmful conditions continue despite efforts to bring about positive social change.</a:t>
            </a:r>
          </a:p>
        </p:txBody>
      </p:sp>
      <p:sp>
        <p:nvSpPr>
          <p:cNvPr id="4" name="Slide Number Placeholder 3"/>
          <p:cNvSpPr>
            <a:spLocks noGrp="1"/>
          </p:cNvSpPr>
          <p:nvPr>
            <p:ph type="sldNum" sz="quarter" idx="5"/>
          </p:nvPr>
        </p:nvSpPr>
        <p:spPr/>
        <p:txBody>
          <a:bodyPr/>
          <a:lstStyle/>
          <a:p>
            <a:fld id="{C18A9418-D4C5-4ED9-8A24-7145815518C2}" type="slidenum">
              <a:rPr lang="en-CA" smtClean="0"/>
              <a:t>6</a:t>
            </a:fld>
            <a:endParaRPr lang="en-CA"/>
          </a:p>
        </p:txBody>
      </p:sp>
    </p:spTree>
    <p:extLst>
      <p:ext uri="{BB962C8B-B14F-4D97-AF65-F5344CB8AC3E}">
        <p14:creationId xmlns:p14="http://schemas.microsoft.com/office/powerpoint/2010/main" val="3075070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buFont typeface="Arial" panose="020B0604020202020204" pitchFamily="34" charset="0"/>
              <a:buNone/>
            </a:pPr>
            <a:r>
              <a:rPr lang="en-US" dirty="0">
                <a:solidFill>
                  <a:schemeClr val="bg1">
                    <a:lumMod val="95000"/>
                  </a:schemeClr>
                </a:solidFill>
              </a:rPr>
              <a:t>Social analysis is about asking the right questions? </a:t>
            </a:r>
          </a:p>
          <a:p>
            <a:pPr marL="0" indent="0" eaLnBrk="1" hangingPunct="1">
              <a:buFont typeface="Arial" panose="020B0604020202020204" pitchFamily="34" charset="0"/>
              <a:buNone/>
            </a:pPr>
            <a:r>
              <a:rPr lang="en-US" dirty="0">
                <a:solidFill>
                  <a:schemeClr val="bg1">
                    <a:lumMod val="95000"/>
                  </a:schemeClr>
                </a:solidFill>
              </a:rPr>
              <a:t>Not getting the right answers! </a:t>
            </a:r>
            <a:endParaRPr lang="en-US" altLang="en-US" dirty="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7</a:t>
            </a:fld>
            <a:endParaRPr lang="en-CA"/>
          </a:p>
        </p:txBody>
      </p:sp>
    </p:spTree>
    <p:extLst>
      <p:ext uri="{BB962C8B-B14F-4D97-AF65-F5344CB8AC3E}">
        <p14:creationId xmlns:p14="http://schemas.microsoft.com/office/powerpoint/2010/main" val="1411288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Social analysis is not about finding the right answer. </a:t>
            </a:r>
          </a:p>
          <a:p>
            <a:pPr marL="628650" lvl="1" indent="-171450">
              <a:buFont typeface="Arial" panose="020B0604020202020204" pitchFamily="34" charset="0"/>
              <a:buChar char="•"/>
            </a:pPr>
            <a:r>
              <a:rPr lang="en-CA" dirty="0"/>
              <a:t>It is about looking at an issue from all angles in order to understand how to best approach and, eventually, to attempt to solve a social problem.</a:t>
            </a:r>
            <a:endParaRPr lang="en-US" altLang="en-US" dirty="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8</a:t>
            </a:fld>
            <a:endParaRPr lang="en-CA"/>
          </a:p>
        </p:txBody>
      </p:sp>
    </p:spTree>
    <p:extLst>
      <p:ext uri="{BB962C8B-B14F-4D97-AF65-F5344CB8AC3E}">
        <p14:creationId xmlns:p14="http://schemas.microsoft.com/office/powerpoint/2010/main" val="3379407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US" b="0" i="0" dirty="0">
                <a:solidFill>
                  <a:srgbClr val="464646"/>
                </a:solidFill>
                <a:effectLst/>
                <a:latin typeface="Calibri" panose="020F0502020204030204" pitchFamily="34" charset="0"/>
              </a:rPr>
              <a:t>As the fable that opened this module showed, how we see and experience the world is filtered through our social identity. </a:t>
            </a:r>
          </a:p>
          <a:p>
            <a:pPr marL="171450" indent="-171450" eaLnBrk="1" hangingPunct="1">
              <a:buFont typeface="Arial" panose="020B0604020202020204" pitchFamily="34" charset="0"/>
              <a:buChar char="•"/>
            </a:pPr>
            <a:r>
              <a:rPr lang="en-US" b="0" i="0" dirty="0">
                <a:solidFill>
                  <a:srgbClr val="464646"/>
                </a:solidFill>
                <a:effectLst/>
                <a:latin typeface="Calibri" panose="020F0502020204030204" pitchFamily="34" charset="0"/>
              </a:rPr>
              <a:t>This identity is socially constructed, and thus influenced by history, ideology, social institutions, and the like.</a:t>
            </a:r>
          </a:p>
          <a:p>
            <a:pPr marL="171450" indent="-171450" eaLnBrk="1" hangingPunct="1">
              <a:buFont typeface="Arial" panose="020B0604020202020204" pitchFamily="34" charset="0"/>
              <a:buChar char="•"/>
            </a:pPr>
            <a:r>
              <a:rPr lang="en-US" b="0" i="0" dirty="0">
                <a:solidFill>
                  <a:srgbClr val="464646"/>
                </a:solidFill>
                <a:effectLst/>
                <a:latin typeface="Calibri" panose="020F0502020204030204" pitchFamily="34" charset="0"/>
              </a:rPr>
              <a:t>Through socialization, we develop perceptual filters that shape our attitudes, beliefs, and behaviours. </a:t>
            </a:r>
          </a:p>
          <a:p>
            <a:pPr marL="171450" indent="-171450" eaLnBrk="1" hangingPunct="1">
              <a:buFont typeface="Arial" panose="020B0604020202020204" pitchFamily="34" charset="0"/>
              <a:buChar char="•"/>
            </a:pPr>
            <a:r>
              <a:rPr lang="en-US" b="0" i="0" dirty="0">
                <a:solidFill>
                  <a:srgbClr val="464646"/>
                </a:solidFill>
                <a:effectLst/>
                <a:latin typeface="Calibri" panose="020F0502020204030204" pitchFamily="34" charset="0"/>
              </a:rPr>
              <a:t>We are exposed to dominant ideas and practices that affect our thinking patterns and social experiences. </a:t>
            </a:r>
          </a:p>
          <a:p>
            <a:pPr marL="171450" indent="-171450" eaLnBrk="1" hangingPunct="1">
              <a:buFont typeface="Arial" panose="020B0604020202020204" pitchFamily="34" charset="0"/>
              <a:buChar char="•"/>
            </a:pPr>
            <a:r>
              <a:rPr lang="en-US" b="0" i="0" dirty="0">
                <a:solidFill>
                  <a:srgbClr val="464646"/>
                </a:solidFill>
                <a:effectLst/>
                <a:latin typeface="Calibri" panose="020F0502020204030204" pitchFamily="34" charset="0"/>
              </a:rPr>
              <a:t>These, in turn, form our biases, stereotypes and prejudices, which influence our behaviours towards others and our interpretation of events. </a:t>
            </a:r>
          </a:p>
          <a:p>
            <a:pPr marL="171450" indent="-171450" eaLnBrk="1" hangingPunct="1">
              <a:buFont typeface="Arial" panose="020B0604020202020204" pitchFamily="34" charset="0"/>
              <a:buChar char="•"/>
            </a:pPr>
            <a:r>
              <a:rPr lang="en-US" b="0" i="0" dirty="0">
                <a:solidFill>
                  <a:srgbClr val="464646"/>
                </a:solidFill>
                <a:effectLst/>
                <a:latin typeface="Calibri" panose="020F0502020204030204" pitchFamily="34" charset="0"/>
              </a:rPr>
              <a:t>Due to confirmation bias, we tend to reinforce these beliefs, rather than question them.</a:t>
            </a:r>
            <a:endParaRPr lang="en-US" altLang="en-US" dirty="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9</a:t>
            </a:fld>
            <a:endParaRPr lang="en-CA"/>
          </a:p>
        </p:txBody>
      </p:sp>
    </p:spTree>
    <p:extLst>
      <p:ext uri="{BB962C8B-B14F-4D97-AF65-F5344CB8AC3E}">
        <p14:creationId xmlns:p14="http://schemas.microsoft.com/office/powerpoint/2010/main" val="584309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2023-10-12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4274742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a:xfrm>
            <a:off x="371475" y="1825625"/>
            <a:ext cx="10982325"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2023-10-12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3419014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2023-10-12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05951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dirty="0"/>
              <a:t>Keep it simply smart!</a:t>
            </a:r>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dirty="0"/>
          </a:p>
        </p:txBody>
      </p:sp>
      <p:sp>
        <p:nvSpPr>
          <p:cNvPr id="5" name="Picture Placeholder 89"/>
          <p:cNvSpPr>
            <a:spLocks noGrp="1"/>
          </p:cNvSpPr>
          <p:nvPr>
            <p:ph type="pic" sz="quarter" idx="29"/>
          </p:nvPr>
        </p:nvSpPr>
        <p:spPr>
          <a:xfrm>
            <a:off x="1571643" y="1248823"/>
            <a:ext cx="3141034" cy="4360354"/>
          </a:xfrm>
          <a:custGeom>
            <a:avLst/>
            <a:gdLst/>
            <a:ahLst/>
            <a:cxnLst/>
            <a:rect l="l" t="t" r="r" b="b"/>
            <a:pathLst>
              <a:path w="853297" h="1184539">
                <a:moveTo>
                  <a:pt x="452065" y="0"/>
                </a:moveTo>
                <a:cubicBezTo>
                  <a:pt x="518820" y="146"/>
                  <a:pt x="584332" y="12986"/>
                  <a:pt x="648601" y="38520"/>
                </a:cubicBezTo>
                <a:cubicBezTo>
                  <a:pt x="712871" y="64054"/>
                  <a:pt x="770013" y="101406"/>
                  <a:pt x="820026" y="150576"/>
                </a:cubicBezTo>
                <a:lnTo>
                  <a:pt x="690441" y="313527"/>
                </a:lnTo>
                <a:cubicBezTo>
                  <a:pt x="653265" y="284418"/>
                  <a:pt x="615524" y="261992"/>
                  <a:pt x="577218" y="246250"/>
                </a:cubicBezTo>
                <a:cubicBezTo>
                  <a:pt x="538911" y="230507"/>
                  <a:pt x="497194" y="222544"/>
                  <a:pt x="452065" y="222361"/>
                </a:cubicBezTo>
                <a:cubicBezTo>
                  <a:pt x="407631" y="222617"/>
                  <a:pt x="372406" y="231749"/>
                  <a:pt x="346389" y="249756"/>
                </a:cubicBezTo>
                <a:cubicBezTo>
                  <a:pt x="320371" y="267763"/>
                  <a:pt x="307070" y="293111"/>
                  <a:pt x="306486" y="325799"/>
                </a:cubicBezTo>
                <a:cubicBezTo>
                  <a:pt x="307546" y="359583"/>
                  <a:pt x="324281" y="385807"/>
                  <a:pt x="356693" y="404470"/>
                </a:cubicBezTo>
                <a:cubicBezTo>
                  <a:pt x="389105" y="423133"/>
                  <a:pt x="430835" y="441906"/>
                  <a:pt x="481882" y="460789"/>
                </a:cubicBezTo>
                <a:lnTo>
                  <a:pt x="627399" y="520394"/>
                </a:lnTo>
                <a:cubicBezTo>
                  <a:pt x="697336" y="547787"/>
                  <a:pt x="752278" y="586355"/>
                  <a:pt x="792226" y="636100"/>
                </a:cubicBezTo>
                <a:cubicBezTo>
                  <a:pt x="832174" y="685844"/>
                  <a:pt x="852531" y="750709"/>
                  <a:pt x="853297" y="830695"/>
                </a:cubicBezTo>
                <a:cubicBezTo>
                  <a:pt x="852390" y="928241"/>
                  <a:pt x="814803" y="1010873"/>
                  <a:pt x="740534" y="1078590"/>
                </a:cubicBezTo>
                <a:cubicBezTo>
                  <a:pt x="666265" y="1146308"/>
                  <a:pt x="560754" y="1181624"/>
                  <a:pt x="424001" y="1184539"/>
                </a:cubicBezTo>
                <a:cubicBezTo>
                  <a:pt x="348467" y="1184466"/>
                  <a:pt x="273841" y="1170605"/>
                  <a:pt x="200124" y="1142956"/>
                </a:cubicBezTo>
                <a:cubicBezTo>
                  <a:pt x="126407" y="1115307"/>
                  <a:pt x="59699" y="1074308"/>
                  <a:pt x="0" y="1019958"/>
                </a:cubicBezTo>
                <a:lnTo>
                  <a:pt x="148884" y="842966"/>
                </a:lnTo>
                <a:cubicBezTo>
                  <a:pt x="189888" y="878613"/>
                  <a:pt x="234848" y="907247"/>
                  <a:pt x="283763" y="928869"/>
                </a:cubicBezTo>
                <a:cubicBezTo>
                  <a:pt x="332678" y="950490"/>
                  <a:pt x="381178" y="961593"/>
                  <a:pt x="429263" y="962178"/>
                </a:cubicBezTo>
                <a:cubicBezTo>
                  <a:pt x="482723" y="961849"/>
                  <a:pt x="522698" y="951988"/>
                  <a:pt x="549190" y="932594"/>
                </a:cubicBezTo>
                <a:cubicBezTo>
                  <a:pt x="575682" y="913200"/>
                  <a:pt x="588910" y="886246"/>
                  <a:pt x="588874" y="851732"/>
                </a:cubicBezTo>
                <a:cubicBezTo>
                  <a:pt x="588252" y="817218"/>
                  <a:pt x="573271" y="790702"/>
                  <a:pt x="543928" y="772185"/>
                </a:cubicBezTo>
                <a:cubicBezTo>
                  <a:pt x="514586" y="753667"/>
                  <a:pt x="474611" y="734602"/>
                  <a:pt x="424001" y="714990"/>
                </a:cubicBezTo>
                <a:lnTo>
                  <a:pt x="276717" y="651878"/>
                </a:lnTo>
                <a:cubicBezTo>
                  <a:pt x="214989" y="628576"/>
                  <a:pt x="161580" y="591468"/>
                  <a:pt x="116488" y="540555"/>
                </a:cubicBezTo>
                <a:cubicBezTo>
                  <a:pt x="71397" y="489642"/>
                  <a:pt x="47756" y="422732"/>
                  <a:pt x="45568" y="339824"/>
                </a:cubicBezTo>
                <a:cubicBezTo>
                  <a:pt x="47715" y="242869"/>
                  <a:pt x="85885" y="162575"/>
                  <a:pt x="160077" y="98944"/>
                </a:cubicBezTo>
                <a:cubicBezTo>
                  <a:pt x="234269" y="35313"/>
                  <a:pt x="331598" y="2331"/>
                  <a:pt x="452065" y="0"/>
                </a:cubicBezTo>
                <a:close/>
              </a:path>
            </a:pathLst>
          </a:custGeom>
          <a:solidFill>
            <a:schemeClr val="bg1">
              <a:lumMod val="75000"/>
            </a:schemeClr>
          </a:solidFill>
        </p:spPr>
        <p:txBody>
          <a:bodyPr wrap="square">
            <a:noAutofit/>
          </a:bodyPr>
          <a:lstStyle/>
          <a:p>
            <a:endParaRPr lang="en-GB" dirty="0"/>
          </a:p>
        </p:txBody>
      </p:sp>
    </p:spTree>
    <p:extLst>
      <p:ext uri="{BB962C8B-B14F-4D97-AF65-F5344CB8AC3E}">
        <p14:creationId xmlns:p14="http://schemas.microsoft.com/office/powerpoint/2010/main" val="229542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Tree>
    <p:extLst>
      <p:ext uri="{BB962C8B-B14F-4D97-AF65-F5344CB8AC3E}">
        <p14:creationId xmlns:p14="http://schemas.microsoft.com/office/powerpoint/2010/main" val="17740286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2023-10-12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3153646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E88E8A-C487-464D-ABD9-1D0ED412DDB6}" type="datetimeFigureOut">
              <a:rPr lang="en-CA" smtClean="0"/>
              <a:pPr/>
              <a:t>2023-10-12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230045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70E88E8A-C487-464D-ABD9-1D0ED412DDB6}" type="datetimeFigureOut">
              <a:rPr lang="en-CA" smtClean="0"/>
              <a:pPr/>
              <a:t>2023-10-12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6847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70E88E8A-C487-464D-ABD9-1D0ED412DDB6}" type="datetimeFigureOut">
              <a:rPr lang="en-CA" smtClean="0"/>
              <a:pPr/>
              <a:t>2023-10-12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188501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70E88E8A-C487-464D-ABD9-1D0ED412DDB6}" type="datetimeFigureOut">
              <a:rPr lang="en-CA" smtClean="0"/>
              <a:pPr/>
              <a:t>2023-10-12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799577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E88E8A-C487-464D-ABD9-1D0ED412DDB6}" type="datetimeFigureOut">
              <a:rPr lang="en-CA" smtClean="0"/>
              <a:pPr/>
              <a:t>2023-10-12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793204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88E8A-C487-464D-ABD9-1D0ED412DDB6}" type="datetimeFigureOut">
              <a:rPr lang="en-CA" smtClean="0"/>
              <a:pPr/>
              <a:t>2023-10-12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611729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88E8A-C487-464D-ABD9-1D0ED412DDB6}" type="datetimeFigureOut">
              <a:rPr lang="en-CA" smtClean="0"/>
              <a:pPr/>
              <a:t>2023-10-12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543454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6187" y="239996"/>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E88E8A-C487-464D-ABD9-1D0ED412DDB6}" type="datetimeFigureOut">
              <a:rPr lang="en-CA" smtClean="0"/>
              <a:pPr/>
              <a:t>2023-10-12</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D942D1-0692-4E1C-99E9-A5115A878870}" type="slidenum">
              <a:rPr lang="en-CA" smtClean="0"/>
              <a:pPr/>
              <a:t>‹#›</a:t>
            </a:fld>
            <a:endParaRPr lang="en-CA"/>
          </a:p>
        </p:txBody>
      </p:sp>
    </p:spTree>
    <p:extLst>
      <p:ext uri="{BB962C8B-B14F-4D97-AF65-F5344CB8AC3E}">
        <p14:creationId xmlns:p14="http://schemas.microsoft.com/office/powerpoint/2010/main" val="2281803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5" r:id="rId13"/>
  </p:sldLayoutIdLst>
  <p:txStyles>
    <p:title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orient="horz" pos="799" userDrawn="1">
          <p15:clr>
            <a:srgbClr val="F26B43"/>
          </p15:clr>
        </p15:guide>
        <p15:guide id="3" pos="3840" userDrawn="1">
          <p15:clr>
            <a:srgbClr val="F26B43"/>
          </p15:clr>
        </p15:guide>
        <p15:guide id="4" userDrawn="1">
          <p15:clr>
            <a:srgbClr val="F26B43"/>
          </p15:clr>
        </p15:guide>
        <p15:guide id="5" pos="234" userDrawn="1">
          <p15:clr>
            <a:srgbClr val="F26B43"/>
          </p15:clr>
        </p15:guide>
        <p15:guide id="7" pos="7446" userDrawn="1">
          <p15:clr>
            <a:srgbClr val="F26B43"/>
          </p15:clr>
        </p15:guide>
        <p15:guide id="8" pos="7673" userDrawn="1">
          <p15:clr>
            <a:srgbClr val="F26B43"/>
          </p15:clr>
        </p15:guide>
        <p15:guide id="9" orient="horz" pos="142" userDrawn="1">
          <p15:clr>
            <a:srgbClr val="F26B43"/>
          </p15:clr>
        </p15:guide>
        <p15:guide id="10" orient="horz" pos="981" userDrawn="1">
          <p15:clr>
            <a:srgbClr val="F26B43"/>
          </p15:clr>
        </p15:guide>
        <p15:guide id="11" orient="horz" userDrawn="1">
          <p15:clr>
            <a:srgbClr val="F26B43"/>
          </p15:clr>
        </p15:guide>
        <p15:guide id="12" orient="horz" pos="4315" userDrawn="1">
          <p15:clr>
            <a:srgbClr val="F26B43"/>
          </p15:clr>
        </p15:guide>
        <p15:guide id="13" orient="horz" pos="38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pexels.com/photo/crowd-of-people-black-and-white-photo-2246258/?utm_content=attributionCopyText&amp;utm_medium=referral&amp;utm_source=pexels" TargetMode="External"/><Relationship Id="rId4" Type="http://schemas.openxmlformats.org/officeDocument/2006/relationships/hyperlink" Target="https://www.pexels.com/@amine-m-siouri-1025778?utm_content=attributionCopyText&amp;utm_medium=referral&amp;utm_source=pexel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freepik.com/photos/woman-doub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hyperlink" Target="https://www.pexels.com/photo/neon-signage-2681319/?utm_content=attributionCopyText&amp;utm_medium=referral&amp;utm_source=pexel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pexels.com/@ibertola?utm_content=attributionCopyText&amp;utm_medium=referral&amp;utm_source=pexels" TargetMode="External"/><Relationship Id="rId5" Type="http://schemas.openxmlformats.org/officeDocument/2006/relationships/image" Target="../media/image12.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pixabay.com/users/geralt-9301/?utm_source=link-attribution&amp;utm_medium=referral&amp;utm_campaign=image&amp;utm_content=250860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hyperlink" Target="https://pixabay.com/?utm_source=link-attribution&amp;utm_medium=referral&amp;utm_campaign=image&amp;utm_content=250860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reativecommons.org/licenses/by-nc-sa/4.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www.pexels.com/photo/close-up-of-coffee-cup-on-table-312418/?utm_content=attributionCopyText&amp;utm_medium=referral&amp;utm_source=pexels" TargetMode="External"/><Relationship Id="rId4" Type="http://schemas.openxmlformats.org/officeDocument/2006/relationships/hyperlink" Target="https://www.pexels.com/@chevanon?utm_content=attributionCopyText&amp;utm_medium=referral&amp;utm_source=pexel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freepik.com/free-vector/happy-pupils-studying-classroom-isolated-flat-illustration-cartoon-children-characters-sitting-tables-school-lesson_11235555.htm" TargetMode="Externa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18.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hyperlink" Target="https://creativecommons.org/licenses/by-nc-sa/4.0/" TargetMode="External"/><Relationship Id="rId10" Type="http://schemas.openxmlformats.org/officeDocument/2006/relationships/image" Target="../media/image28.svg"/><Relationship Id="rId19" Type="http://schemas.openxmlformats.org/officeDocument/2006/relationships/image" Target="../media/image37.pn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hyperlink" Target="http://www.hiprofile.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corporatefinanceinstitute.com/resources/knowledge/economics/unemployment" TargetMode="External"/><Relationship Id="rId4" Type="http://schemas.openxmlformats.org/officeDocument/2006/relationships/hyperlink" Target="https://www.pexels.com/photo/workless-man-holding-cardboard-983010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vecteezy.com/free-vector/canada-ma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pexels.com/photo/workless-man-holding-cardboard-9830109/"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pexels.com/photo/workless-man-holding-cardboard-9830109/"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hyperlink" Target="https://unsplash.com/photos/BBxy12IGzvk" TargetMode="External"/><Relationship Id="rId4" Type="http://schemas.openxmlformats.org/officeDocument/2006/relationships/hyperlink" Target="https://unsplash.com/@unseenhistori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hyperlink" Target="https://unsplash.com/photos/BBxy12IGzvk" TargetMode="External"/><Relationship Id="rId4" Type="http://schemas.openxmlformats.org/officeDocument/2006/relationships/hyperlink" Target="https://unsplash.com/@unseenhistorie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hyperlink" Target="https://unsplash.com/photos/BBxy12IGzvk" TargetMode="External"/><Relationship Id="rId4" Type="http://schemas.openxmlformats.org/officeDocument/2006/relationships/hyperlink" Target="https://unsplash.com/@unseenhistorie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hyperlink" Target="https://www.pexels.com/photo/workless-man-holding-cardboard-9830109/"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hyperlink" Target="https://creativecommons.org/licenses/by-sa/4.0"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pixabay.com/photos/isolated-auction-dish-paragraphs-2532037/"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hyperlink" Target="https://pixabay.com/?utm_source=link-attribution&amp;utm_medium=referral&amp;utm_campaign=image&amp;utm_content=2532037" TargetMode="External"/><Relationship Id="rId4" Type="http://schemas.openxmlformats.org/officeDocument/2006/relationships/hyperlink" Target="https://pixabay.com/users/schwarzenarzisse-128813/?utm_source=link-attribution&amp;utm_medium=referral&amp;utm_campaign=image&amp;utm_content=2532037"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freepik.com/free-photo/pencil-marking-task_953444.ht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hyperlink" Target="https://pixabay.com/?utm_source=link-attribution&amp;utm_medium=referral&amp;utm_campaign=image&amp;utm_content=441866" TargetMode="External"/><Relationship Id="rId4" Type="http://schemas.openxmlformats.org/officeDocument/2006/relationships/hyperlink" Target="https://pixabay.com/users/hermann-130146/?utm_source=link-attribution&amp;utm_medium=referral&amp;utm_campaign=image&amp;utm_content=441866"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hyperlink" Target="https://www.freepik.com/free-photo/plan-graph-knowledge-steps_16438143.ht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hyperlink" Target="https://www.rdwolff.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hyperlink" Target="https://unsplash.com/collections/4940340/poverty?utm_source=unsplash&amp;utm_medium=referral&amp;utm_content=creditCopyText" TargetMode="External"/><Relationship Id="rId4" Type="http://schemas.openxmlformats.org/officeDocument/2006/relationships/hyperlink" Target="https://unsplash.com/@ericjamesward?utm_source=unsplash&amp;utm_medium=referral&amp;utm_content=creditCopyText"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hyperlink" Target="https://pixabay.com/?utm_source=link-attribution&amp;utm_medium=referral&amp;utm_campaign=image&amp;utm_content=2991600" TargetMode="External"/><Relationship Id="rId4" Type="http://schemas.openxmlformats.org/officeDocument/2006/relationships/hyperlink" Target="https://pixabay.com/users/tumisu-148124/?utm_source=link-attribution&amp;utm_medium=referral&amp;utm_campaign=image&amp;utm_content=2991600"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www.pexels.com/photo/shallow-focus-photography-of-cafe-late-982612/"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video" Target="https://www.youtube.com/embed/4Vl4I0weXPU?feature=oembed" TargetMode="External"/><Relationship Id="rId6" Type="http://schemas.openxmlformats.org/officeDocument/2006/relationships/image" Target="../media/image53.jpeg"/><Relationship Id="rId5" Type="http://schemas.openxmlformats.org/officeDocument/2006/relationships/hyperlink" Target="https://youtu.be/4Vl4I0weXPU" TargetMode="External"/><Relationship Id="rId4" Type="http://schemas.openxmlformats.org/officeDocument/2006/relationships/image" Target="../media/image52.jpeg"/></Relationships>
</file>

<file path=ppt/slides/_rels/slide3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hyperlink" Target="https://unsplash.com/s/photos/protest?utm_source=unsplash&amp;utm_medium=referral&amp;utm_content=creditCopyText" TargetMode="External"/><Relationship Id="rId4" Type="http://schemas.openxmlformats.org/officeDocument/2006/relationships/hyperlink" Target="https://unsplash.com/@wflwong?utm_source=unsplash&amp;utm_medium=referral&amp;utm_content=creditCopyText"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unsplash.com/s/photos/protest-indian-women?utm_source=unsplash&amp;utm_medium=referral&amp;utm_content=creditCopyText" TargetMode="External"/><Relationship Id="rId4" Type="http://schemas.openxmlformats.org/officeDocument/2006/relationships/hyperlink" Target="https://unsplash.com/@dynamite_luke?utm_source=unsplash&amp;utm_medium=referral&amp;utm_content=creditCopyText"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hyperlink" Target="https://creativecommons.org/licenses/by-nc-sa/4.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freepik.com/free-vector/translating-app-mobile-phone-people-using-online-translation-service-translating-from-english-into-french-vector-illustration-foreign-language-learning-online-service-communication-concept_10613791.ht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hyperlink" Target="https://creativecommons.org/licenses/by-nc-sa/4.0/" TargetMode="External"/><Relationship Id="rId4" Type="http://schemas.openxmlformats.org/officeDocument/2006/relationships/hyperlink" Target="https://soaoer.centennialcollege.ca/gned500/wp-content/uploads/2021/06/TheTriangleModelofSocialAnalysis_3-1.mp4"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hyperlink" Target="https://www.pexels.com/photo/a-woman-getting-bullied-by-other-women-7929700/?utm_content=attributionCopyText&amp;utm_medium=referral&amp;utm_source=pexels" TargetMode="External"/><Relationship Id="rId4" Type="http://schemas.openxmlformats.org/officeDocument/2006/relationships/hyperlink" Target="https://www.pexels.com/@mikhail-nilov?utm_content=attributionCopyText&amp;utm_medium=referral&amp;utm_source=pexel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hyperlink" Target="https://www.pexels.com/photo/a-woman-getting-bullied-by-other-women-7929700/?utm_content=attributionCopyText&amp;utm_medium=referral&amp;utm_source=pexels" TargetMode="External"/><Relationship Id="rId4" Type="http://schemas.openxmlformats.org/officeDocument/2006/relationships/hyperlink" Target="https://www.pexels.com/@mikhail-nilov?utm_content=attributionCopyText&amp;utm_medium=referral&amp;utm_source=pexel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pexels.com/photo/bhikkhu-book-boy-buddhism-22057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freepik.com/free-vector/analysis-concept-illustration_7069167.ht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freepik.com/photos/woman-doub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pexels.com/photo/protesters-in-belarus-5119465/?utm_content=attributionCopyText&amp;utm_medium=referral&amp;utm_source=pexels" TargetMode="External"/><Relationship Id="rId4" Type="http://schemas.openxmlformats.org/officeDocument/2006/relationships/hyperlink" Target="https://www.pexels.com/@artempodrez?utm_content=attributionCopyText&amp;utm_medium=referral&amp;utm_source=pexel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freepik.com/free-vector/statistical-analysis-man-cartoon-character-with-magnifying-glass-analyzing-data-circular-diagram-with-colorful-segments-statistics-audit-research-concept-illustration_11668491.h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rowd of People Black and White Photo">
            <a:extLst>
              <a:ext uri="{FF2B5EF4-FFF2-40B4-BE49-F238E27FC236}">
                <a16:creationId xmlns:a16="http://schemas.microsoft.com/office/drawing/2014/main" id="{7C16A7D1-6A1C-4E6F-8013-16D4023660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57"/>
          <a:stretch/>
        </p:blipFill>
        <p:spPr bwMode="auto">
          <a:xfrm>
            <a:off x="-19050" y="0"/>
            <a:ext cx="1221105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E2F3A63-487C-40DA-AC22-051968B39B12}"/>
              </a:ext>
            </a:extLst>
          </p:cNvPr>
          <p:cNvSpPr/>
          <p:nvPr/>
        </p:nvSpPr>
        <p:spPr>
          <a:xfrm>
            <a:off x="-171450" y="-171450"/>
            <a:ext cx="12534900" cy="7219950"/>
          </a:xfrm>
          <a:prstGeom prst="rect">
            <a:avLst/>
          </a:prstGeom>
          <a:gradFill>
            <a:gsLst>
              <a:gs pos="2000">
                <a:schemeClr val="tx1">
                  <a:alpha val="33000"/>
                </a:schemeClr>
              </a:gs>
              <a:gs pos="9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1112" y="2787650"/>
            <a:ext cx="12192000" cy="1200150"/>
          </a:xfrm>
          <a:ln>
            <a:noFill/>
          </a:ln>
        </p:spPr>
        <p:txBody>
          <a:bodyPr>
            <a:noAutofit/>
          </a:bodyPr>
          <a:lstStyle/>
          <a:p>
            <a:r>
              <a:rPr lang="en-CA" sz="8000" dirty="0">
                <a:ln w="19050">
                  <a:noFill/>
                </a:ln>
                <a:solidFill>
                  <a:schemeClr val="bg1">
                    <a:lumMod val="95000"/>
                  </a:schemeClr>
                </a:solidFill>
              </a:rPr>
              <a:t>SOCIAL ANALYSIS</a:t>
            </a:r>
          </a:p>
        </p:txBody>
      </p:sp>
      <p:sp>
        <p:nvSpPr>
          <p:cNvPr id="5" name="Title 1">
            <a:extLst>
              <a:ext uri="{FF2B5EF4-FFF2-40B4-BE49-F238E27FC236}">
                <a16:creationId xmlns:a16="http://schemas.microsoft.com/office/drawing/2014/main" id="{40EF3B24-B4B0-4B6E-87A3-54D7F811C2F3}"/>
              </a:ext>
            </a:extLst>
          </p:cNvPr>
          <p:cNvSpPr txBox="1">
            <a:spLocks/>
          </p:cNvSpPr>
          <p:nvPr/>
        </p:nvSpPr>
        <p:spPr>
          <a:xfrm>
            <a:off x="371475" y="4777272"/>
            <a:ext cx="11449050" cy="1390959"/>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Alégre Sans" panose="02060606060101040101" pitchFamily="18" charset="0"/>
                <a:ea typeface="+mj-ea"/>
                <a:cs typeface="+mj-cs"/>
              </a:defRPr>
            </a:lvl1pPr>
          </a:lstStyle>
          <a:p>
            <a:r>
              <a:rPr lang="en-CA" sz="4800" b="1" dirty="0">
                <a:ln w="3175">
                  <a:noFill/>
                </a:ln>
                <a:solidFill>
                  <a:schemeClr val="bg1"/>
                </a:solidFill>
              </a:rPr>
              <a:t>GNED 500 </a:t>
            </a:r>
          </a:p>
          <a:p>
            <a:r>
              <a:rPr lang="en-CA" sz="4800" b="1" dirty="0">
                <a:ln w="3175">
                  <a:noFill/>
                </a:ln>
                <a:solidFill>
                  <a:schemeClr val="bg1"/>
                </a:solidFill>
              </a:rPr>
              <a:t>WEEK 6</a:t>
            </a:r>
          </a:p>
        </p:txBody>
      </p:sp>
      <p:sp>
        <p:nvSpPr>
          <p:cNvPr id="10" name="TextBox 9">
            <a:extLst>
              <a:ext uri="{FF2B5EF4-FFF2-40B4-BE49-F238E27FC236}">
                <a16:creationId xmlns:a16="http://schemas.microsoft.com/office/drawing/2014/main" id="{5B8257E7-2D1B-4269-9FED-84DB61FD9F35}"/>
              </a:ext>
            </a:extLst>
          </p:cNvPr>
          <p:cNvSpPr txBox="1"/>
          <p:nvPr/>
        </p:nvSpPr>
        <p:spPr>
          <a:xfrm>
            <a:off x="11112" y="6263893"/>
            <a:ext cx="6124574" cy="369332"/>
          </a:xfrm>
          <a:prstGeom prst="rect">
            <a:avLst/>
          </a:prstGeom>
          <a:noFill/>
        </p:spPr>
        <p:txBody>
          <a:bodyPr wrap="square">
            <a:spAutoFit/>
          </a:bodyPr>
          <a:lstStyle/>
          <a:p>
            <a:r>
              <a:rPr lang="en-US" b="0" i="0" dirty="0">
                <a:solidFill>
                  <a:schemeClr val="bg1"/>
                </a:solidFill>
                <a:effectLst/>
                <a:latin typeface="Calibri" panose="020F0502020204030204" pitchFamily="34" charset="0"/>
              </a:rPr>
              <a:t>Photo by </a:t>
            </a:r>
            <a:r>
              <a:rPr lang="en-US" b="1" i="0" u="none" strike="noStrike"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Amine </a:t>
            </a:r>
            <a:r>
              <a:rPr lang="en-US" b="1" i="0" u="none" strike="noStrike" dirty="0" err="1">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M'Siouri</a:t>
            </a:r>
            <a:r>
              <a:rPr lang="en-US" b="0" i="0" dirty="0">
                <a:solidFill>
                  <a:schemeClr val="bg1"/>
                </a:solidFill>
                <a:effectLst/>
                <a:latin typeface="Calibri" panose="020F0502020204030204" pitchFamily="34" charset="0"/>
              </a:rPr>
              <a:t> from </a:t>
            </a:r>
            <a:r>
              <a:rPr lang="en-US" b="1" i="0" u="none" strike="noStrike"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Pexels</a:t>
            </a:r>
            <a:endParaRPr lang="en-CA" dirty="0">
              <a:solidFill>
                <a:schemeClr val="bg1"/>
              </a:solidFill>
            </a:endParaRPr>
          </a:p>
        </p:txBody>
      </p:sp>
    </p:spTree>
    <p:extLst>
      <p:ext uri="{BB962C8B-B14F-4D97-AF65-F5344CB8AC3E}">
        <p14:creationId xmlns:p14="http://schemas.microsoft.com/office/powerpoint/2010/main" val="879036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echanic chart pretty wealth finance Free Photo">
            <a:extLst>
              <a:ext uri="{FF2B5EF4-FFF2-40B4-BE49-F238E27FC236}">
                <a16:creationId xmlns:a16="http://schemas.microsoft.com/office/drawing/2014/main" id="{B8F06747-E6FE-4707-B8F9-5E4624B31E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 t="5148" r="-119" b="15113"/>
          <a:stretch/>
        </p:blipFill>
        <p:spPr bwMode="auto">
          <a:xfrm>
            <a:off x="14514" y="-7937"/>
            <a:ext cx="1218088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217786-F94D-42A6-895F-637F7814CA58}"/>
              </a:ext>
            </a:extLst>
          </p:cNvPr>
          <p:cNvSpPr/>
          <p:nvPr/>
        </p:nvSpPr>
        <p:spPr>
          <a:xfrm>
            <a:off x="3402" y="4"/>
            <a:ext cx="12192000"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hlinkClick r:id="rId4"/>
            <a:extLst>
              <a:ext uri="{FF2B5EF4-FFF2-40B4-BE49-F238E27FC236}">
                <a16:creationId xmlns:a16="http://schemas.microsoft.com/office/drawing/2014/main" id="{2C2F63A6-FA41-4960-8F50-11CC87112684}"/>
              </a:ext>
            </a:extLst>
          </p:cNvPr>
          <p:cNvSpPr txBox="1"/>
          <p:nvPr/>
        </p:nvSpPr>
        <p:spPr>
          <a:xfrm>
            <a:off x="0" y="6314496"/>
            <a:ext cx="12180888" cy="369332"/>
          </a:xfrm>
          <a:prstGeom prst="rect">
            <a:avLst/>
          </a:prstGeom>
          <a:noFill/>
        </p:spPr>
        <p:txBody>
          <a:bodyPr wrap="square">
            <a:spAutoFit/>
          </a:bodyPr>
          <a:lstStyle/>
          <a:p>
            <a:pPr algn="ctr"/>
            <a:r>
              <a:rPr lang="en-CA" b="1" dirty="0">
                <a:solidFill>
                  <a:schemeClr val="bg1"/>
                </a:solidFill>
              </a:rPr>
              <a:t>Photo by </a:t>
            </a:r>
            <a:r>
              <a:rPr lang="en-CA" b="1" dirty="0" err="1">
                <a:solidFill>
                  <a:schemeClr val="bg1"/>
                </a:solidFill>
              </a:rPr>
              <a:t>creativeart</a:t>
            </a:r>
            <a:r>
              <a:rPr lang="en-CA" b="1" dirty="0">
                <a:solidFill>
                  <a:schemeClr val="bg1"/>
                </a:solidFill>
              </a:rPr>
              <a:t> - freepik.com</a:t>
            </a:r>
          </a:p>
        </p:txBody>
      </p:sp>
      <p:sp>
        <p:nvSpPr>
          <p:cNvPr id="8" name="Title 1">
            <a:extLst>
              <a:ext uri="{FF2B5EF4-FFF2-40B4-BE49-F238E27FC236}">
                <a16:creationId xmlns:a16="http://schemas.microsoft.com/office/drawing/2014/main" id="{C01B6376-8501-453A-937F-4E3A0408EFD7}"/>
              </a:ext>
            </a:extLst>
          </p:cNvPr>
          <p:cNvSpPr txBox="1">
            <a:spLocks/>
          </p:cNvSpPr>
          <p:nvPr/>
        </p:nvSpPr>
        <p:spPr>
          <a:xfrm>
            <a:off x="3402" y="1876646"/>
            <a:ext cx="12192000" cy="30685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US">
                <a:solidFill>
                  <a:schemeClr val="bg1">
                    <a:lumMod val="95000"/>
                  </a:schemeClr>
                </a:solidFill>
              </a:rPr>
              <a:t>So how do we develop the awareness needed for social analysis?</a:t>
            </a:r>
            <a:endParaRPr lang="en-CA" dirty="0">
              <a:solidFill>
                <a:schemeClr val="bg1">
                  <a:lumMod val="95000"/>
                </a:schemeClr>
              </a:solidFill>
            </a:endParaRPr>
          </a:p>
        </p:txBody>
      </p:sp>
    </p:spTree>
    <p:extLst>
      <p:ext uri="{BB962C8B-B14F-4D97-AF65-F5344CB8AC3E}">
        <p14:creationId xmlns:p14="http://schemas.microsoft.com/office/powerpoint/2010/main" val="768297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Neon Signage">
            <a:extLst>
              <a:ext uri="{FF2B5EF4-FFF2-40B4-BE49-F238E27FC236}">
                <a16:creationId xmlns:a16="http://schemas.microsoft.com/office/drawing/2014/main" id="{03494B67-7529-460C-9107-BC1E428B15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615" b="1033"/>
          <a:stretch/>
        </p:blipFill>
        <p:spPr bwMode="auto">
          <a:xfrm>
            <a:off x="-98476" y="-29028"/>
            <a:ext cx="6005790" cy="70684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589986" y="239996"/>
            <a:ext cx="5230538" cy="1317342"/>
          </a:xfrm>
        </p:spPr>
        <p:txBody>
          <a:bodyPr>
            <a:normAutofit/>
          </a:bodyPr>
          <a:lstStyle/>
          <a:p>
            <a:r>
              <a:rPr lang="en-CA" dirty="0"/>
              <a:t>Critical Thinking</a:t>
            </a:r>
          </a:p>
        </p:txBody>
      </p:sp>
      <p:sp>
        <p:nvSpPr>
          <p:cNvPr id="3" name="Content Placeholder 2"/>
          <p:cNvSpPr>
            <a:spLocks noGrp="1"/>
          </p:cNvSpPr>
          <p:nvPr>
            <p:ph idx="1"/>
          </p:nvPr>
        </p:nvSpPr>
        <p:spPr>
          <a:xfrm>
            <a:off x="7011375" y="1698170"/>
            <a:ext cx="4809150" cy="4919833"/>
          </a:xfrm>
        </p:spPr>
        <p:txBody>
          <a:bodyPr>
            <a:normAutofit/>
          </a:bodyPr>
          <a:lstStyle/>
          <a:p>
            <a:pPr eaLnBrk="1" hangingPunct="1"/>
            <a:r>
              <a:rPr lang="en-US" altLang="en-US" dirty="0">
                <a:ea typeface="ＭＳ Ｐゴシック" panose="020B0600070205080204" pitchFamily="34" charset="-128"/>
              </a:rPr>
              <a:t>Critical thinking is key.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Critical thinkers examine the perceptual filters that may influence their ability to evaluate situations objectively or accurately. </a:t>
            </a:r>
          </a:p>
        </p:txBody>
      </p:sp>
      <p:pic>
        <p:nvPicPr>
          <p:cNvPr id="7" name="Graphic 6" descr="Old Key with solid fill">
            <a:extLst>
              <a:ext uri="{FF2B5EF4-FFF2-40B4-BE49-F238E27FC236}">
                <a16:creationId xmlns:a16="http://schemas.microsoft.com/office/drawing/2014/main" id="{F34FC328-96FC-47B9-AC39-CF9E458DF4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29286">
            <a:off x="5872660" y="418623"/>
            <a:ext cx="943362" cy="943362"/>
          </a:xfrm>
          <a:prstGeom prst="rect">
            <a:avLst/>
          </a:prstGeom>
        </p:spPr>
      </p:pic>
      <p:sp>
        <p:nvSpPr>
          <p:cNvPr id="8" name="TextBox 7">
            <a:extLst>
              <a:ext uri="{FF2B5EF4-FFF2-40B4-BE49-F238E27FC236}">
                <a16:creationId xmlns:a16="http://schemas.microsoft.com/office/drawing/2014/main" id="{681496B5-A79F-4089-B1AA-47BB8457EA7A}"/>
              </a:ext>
            </a:extLst>
          </p:cNvPr>
          <p:cNvSpPr txBox="1"/>
          <p:nvPr/>
        </p:nvSpPr>
        <p:spPr>
          <a:xfrm>
            <a:off x="1" y="6389503"/>
            <a:ext cx="6096000" cy="338554"/>
          </a:xfrm>
          <a:prstGeom prst="rect">
            <a:avLst/>
          </a:prstGeom>
          <a:noFill/>
        </p:spPr>
        <p:txBody>
          <a:bodyPr wrap="square">
            <a:spAutoFit/>
          </a:bodyPr>
          <a:lstStyle/>
          <a:p>
            <a:pPr algn="ctr"/>
            <a:r>
              <a:rPr lang="en-US" sz="1600" b="1" i="0" dirty="0">
                <a:solidFill>
                  <a:schemeClr val="bg1"/>
                </a:solidFill>
                <a:effectLst/>
              </a:rPr>
              <a:t>Photo by </a:t>
            </a:r>
            <a:r>
              <a:rPr lang="en-US" sz="1600" b="1" i="0" u="none" strike="noStrike" dirty="0">
                <a:solidFill>
                  <a:schemeClr val="bg1"/>
                </a:solidFill>
                <a:effectLst/>
                <a:hlinkClick r:id="rId6">
                  <a:extLst>
                    <a:ext uri="{A12FA001-AC4F-418D-AE19-62706E023703}">
                      <ahyp:hlinkClr xmlns:ahyp="http://schemas.microsoft.com/office/drawing/2018/hyperlinkcolor" val="tx"/>
                    </a:ext>
                  </a:extLst>
                </a:hlinkClick>
              </a:rPr>
              <a:t>Ivan </a:t>
            </a:r>
            <a:r>
              <a:rPr lang="en-US" sz="1600" b="1" i="0" u="none" strike="noStrike" dirty="0" err="1">
                <a:solidFill>
                  <a:schemeClr val="bg1"/>
                </a:solidFill>
                <a:effectLst/>
                <a:hlinkClick r:id="rId6">
                  <a:extLst>
                    <a:ext uri="{A12FA001-AC4F-418D-AE19-62706E023703}">
                      <ahyp:hlinkClr xmlns:ahyp="http://schemas.microsoft.com/office/drawing/2018/hyperlinkcolor" val="tx"/>
                    </a:ext>
                  </a:extLst>
                </a:hlinkClick>
              </a:rPr>
              <a:t>Bertolazzi</a:t>
            </a:r>
            <a:r>
              <a:rPr lang="en-US" sz="1600" b="1" i="0" dirty="0">
                <a:solidFill>
                  <a:schemeClr val="bg1"/>
                </a:solidFill>
                <a:effectLst/>
              </a:rPr>
              <a:t> from </a:t>
            </a:r>
            <a:r>
              <a:rPr lang="en-US" sz="1600" b="1" i="0" u="none" strike="noStrike" dirty="0">
                <a:solidFill>
                  <a:schemeClr val="bg1"/>
                </a:solidFill>
                <a:effectLst/>
                <a:hlinkClick r:id="rId7">
                  <a:extLst>
                    <a:ext uri="{A12FA001-AC4F-418D-AE19-62706E023703}">
                      <ahyp:hlinkClr xmlns:ahyp="http://schemas.microsoft.com/office/drawing/2018/hyperlinkcolor" val="tx"/>
                    </a:ext>
                  </a:extLst>
                </a:hlinkClick>
              </a:rPr>
              <a:t>Pexels</a:t>
            </a:r>
            <a:endParaRPr lang="en-CA" sz="1600" b="1" dirty="0">
              <a:solidFill>
                <a:schemeClr val="bg1"/>
              </a:solidFill>
            </a:endParaRPr>
          </a:p>
        </p:txBody>
      </p:sp>
    </p:spTree>
    <p:extLst>
      <p:ext uri="{BB962C8B-B14F-4D97-AF65-F5344CB8AC3E}">
        <p14:creationId xmlns:p14="http://schemas.microsoft.com/office/powerpoint/2010/main" val="108912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Social Analysis Importance</a:t>
            </a:r>
          </a:p>
        </p:txBody>
      </p:sp>
      <p:sp>
        <p:nvSpPr>
          <p:cNvPr id="3" name="Content Placeholder 2"/>
          <p:cNvSpPr>
            <a:spLocks noGrp="1"/>
          </p:cNvSpPr>
          <p:nvPr>
            <p:ph idx="1"/>
          </p:nvPr>
        </p:nvSpPr>
        <p:spPr>
          <a:xfrm>
            <a:off x="5633987" y="1557338"/>
            <a:ext cx="6186538" cy="5292725"/>
          </a:xfrm>
        </p:spPr>
        <p:txBody>
          <a:bodyPr>
            <a:normAutofit/>
          </a:bodyPr>
          <a:lstStyle/>
          <a:p>
            <a:r>
              <a:rPr lang="en-CA" sz="2200" dirty="0"/>
              <a:t>Practice of mindfulness.</a:t>
            </a:r>
          </a:p>
          <a:p>
            <a:r>
              <a:rPr lang="en-CA" sz="2200" dirty="0"/>
              <a:t>Considering the impact that ideas, actions, and behaviours can have</a:t>
            </a:r>
          </a:p>
          <a:p>
            <a:r>
              <a:rPr lang="en-CA" sz="2200" dirty="0"/>
              <a:t>Social analysis is linked to social change. </a:t>
            </a:r>
          </a:p>
          <a:p>
            <a:r>
              <a:rPr lang="en-CA" sz="2200" dirty="0"/>
              <a:t>Challenging discriminatory ideas and participating in the transformation of unjust social and institutional structures. </a:t>
            </a:r>
          </a:p>
          <a:p>
            <a:r>
              <a:rPr lang="en-CA" sz="2200" b="1" u="sng" dirty="0"/>
              <a:t>Questions:</a:t>
            </a:r>
          </a:p>
          <a:p>
            <a:pPr lvl="1"/>
            <a:r>
              <a:rPr lang="en-CA" sz="2200" dirty="0"/>
              <a:t>Do we unknowingly engage in the perpetuation of ideas and practices that are harmful?</a:t>
            </a:r>
          </a:p>
          <a:p>
            <a:pPr lvl="1"/>
            <a:r>
              <a:rPr lang="en-CA" sz="2200" dirty="0"/>
              <a:t>Do your everyday practices work towards the promotion of fairness and human rights?</a:t>
            </a:r>
          </a:p>
        </p:txBody>
      </p:sp>
      <p:sp>
        <p:nvSpPr>
          <p:cNvPr id="7" name="TextBox 6">
            <a:extLst>
              <a:ext uri="{FF2B5EF4-FFF2-40B4-BE49-F238E27FC236}">
                <a16:creationId xmlns:a16="http://schemas.microsoft.com/office/drawing/2014/main" id="{FDD166B4-71B6-4058-B553-6E3E35B99A90}"/>
              </a:ext>
            </a:extLst>
          </p:cNvPr>
          <p:cNvSpPr txBox="1"/>
          <p:nvPr/>
        </p:nvSpPr>
        <p:spPr>
          <a:xfrm>
            <a:off x="0" y="6248672"/>
            <a:ext cx="5186413" cy="369332"/>
          </a:xfrm>
          <a:prstGeom prst="rect">
            <a:avLst/>
          </a:prstGeom>
          <a:noFill/>
        </p:spPr>
        <p:txBody>
          <a:bodyPr wrap="square">
            <a:spAutoFit/>
          </a:bodyPr>
          <a:lstStyle/>
          <a:p>
            <a:pPr algn="ctr"/>
            <a:r>
              <a:rPr lang="en-US" b="0" i="0" dirty="0">
                <a:effectLst/>
                <a:latin typeface="Calibri" panose="020F0502020204030204" pitchFamily="34" charset="0"/>
              </a:rPr>
              <a:t>Image by </a:t>
            </a:r>
            <a:r>
              <a:rPr lang="en-US" b="0" i="0" u="sng" dirty="0">
                <a:effectLst/>
                <a:latin typeface="Calibri" panose="020F0502020204030204" pitchFamily="34" charset="0"/>
                <a:hlinkClick r:id="rId3">
                  <a:extLst>
                    <a:ext uri="{A12FA001-AC4F-418D-AE19-62706E023703}">
                      <ahyp:hlinkClr xmlns:ahyp="http://schemas.microsoft.com/office/drawing/2018/hyperlinkcolor" val="tx"/>
                    </a:ext>
                  </a:extLst>
                </a:hlinkClick>
              </a:rPr>
              <a:t>Gerd Altmann</a:t>
            </a:r>
            <a:r>
              <a:rPr lang="en-US" b="0" i="0" dirty="0">
                <a:effectLst/>
                <a:latin typeface="Calibri" panose="020F0502020204030204" pitchFamily="34" charset="0"/>
              </a:rPr>
              <a:t> from </a:t>
            </a:r>
            <a:r>
              <a:rPr lang="en-US" b="0" i="0" u="sng" dirty="0">
                <a:effectLst/>
                <a:latin typeface="Calibri" panose="020F0502020204030204" pitchFamily="34" charset="0"/>
                <a:hlinkClick r:id="rId4">
                  <a:extLst>
                    <a:ext uri="{A12FA001-AC4F-418D-AE19-62706E023703}">
                      <ahyp:hlinkClr xmlns:ahyp="http://schemas.microsoft.com/office/drawing/2018/hyperlinkcolor" val="tx"/>
                    </a:ext>
                  </a:extLst>
                </a:hlinkClick>
              </a:rPr>
              <a:t>Pixabay</a:t>
            </a:r>
            <a:r>
              <a:rPr lang="en-US" b="0" i="0" dirty="0">
                <a:effectLst/>
                <a:latin typeface="Calibri" panose="020F0502020204030204" pitchFamily="34" charset="0"/>
              </a:rPr>
              <a:t> </a:t>
            </a:r>
            <a:endParaRPr lang="en-CA" dirty="0"/>
          </a:p>
        </p:txBody>
      </p:sp>
      <p:pic>
        <p:nvPicPr>
          <p:cNvPr id="12290" name="Picture 2" descr="Important, Rubber Stamp, Imprint, Exclamation Mark">
            <a:extLst>
              <a:ext uri="{FF2B5EF4-FFF2-40B4-BE49-F238E27FC236}">
                <a16:creationId xmlns:a16="http://schemas.microsoft.com/office/drawing/2014/main" id="{74B58793-8E97-4639-9BDD-DC8D826318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64" y="2001838"/>
            <a:ext cx="4667249" cy="3111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40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5719813" cy="1893604"/>
          </a:xfrm>
        </p:spPr>
        <p:txBody>
          <a:bodyPr>
            <a:normAutofit fontScale="90000"/>
          </a:bodyPr>
          <a:lstStyle/>
          <a:p>
            <a:r>
              <a:rPr lang="en-US" altLang="en-US" dirty="0"/>
              <a:t>Ideologies &amp; </a:t>
            </a:r>
            <a:br>
              <a:rPr lang="en-US" altLang="en-US" dirty="0"/>
            </a:br>
            <a:r>
              <a:rPr lang="en-US" altLang="en-US" dirty="0"/>
              <a:t>Social Institutions</a:t>
            </a:r>
            <a:endParaRPr lang="en-CA" dirty="0"/>
          </a:p>
        </p:txBody>
      </p:sp>
      <p:sp>
        <p:nvSpPr>
          <p:cNvPr id="3" name="Content Placeholder 2"/>
          <p:cNvSpPr>
            <a:spLocks noGrp="1"/>
          </p:cNvSpPr>
          <p:nvPr>
            <p:ph idx="1"/>
          </p:nvPr>
        </p:nvSpPr>
        <p:spPr>
          <a:xfrm>
            <a:off x="376187" y="2498725"/>
            <a:ext cx="5878287" cy="4351338"/>
          </a:xfrm>
        </p:spPr>
        <p:txBody>
          <a:bodyPr>
            <a:normAutofit fontScale="77500" lnSpcReduction="20000"/>
          </a:bodyPr>
          <a:lstStyle/>
          <a:p>
            <a:pPr eaLnBrk="1" hangingPunct="1"/>
            <a:r>
              <a:rPr lang="en-US" altLang="en-US" dirty="0"/>
              <a:t>Dominant ideologies exist and we follow them often without thinking, but where do we pick them up in the fist place?</a:t>
            </a:r>
          </a:p>
          <a:p>
            <a:pPr eaLnBrk="1" hangingPunct="1"/>
            <a:r>
              <a:rPr lang="en-US" altLang="en-US" dirty="0"/>
              <a:t>Media, government, family, friends, and community.</a:t>
            </a:r>
          </a:p>
          <a:p>
            <a:pPr eaLnBrk="1" hangingPunct="1"/>
            <a:r>
              <a:rPr lang="en-US" altLang="en-US" dirty="0"/>
              <a:t>Ideologies are created and maintained through discourses received within social institutions.</a:t>
            </a:r>
          </a:p>
          <a:p>
            <a:pPr eaLnBrk="1" hangingPunct="1"/>
            <a:r>
              <a:rPr lang="en-US" altLang="en-US" dirty="0"/>
              <a:t>Understanding the role of both ideology and social institutions is important for engaging in social analysis.</a:t>
            </a:r>
          </a:p>
          <a:p>
            <a:pPr eaLnBrk="1" hangingPunct="1"/>
            <a:r>
              <a:rPr lang="en-US" altLang="en-US" dirty="0"/>
              <a:t>They help us understanding how the individual acts that we often observe when considering a social problem are rooted within a particular social structure.</a:t>
            </a:r>
          </a:p>
        </p:txBody>
      </p:sp>
      <p:grpSp>
        <p:nvGrpSpPr>
          <p:cNvPr id="6" name="Group 5">
            <a:extLst>
              <a:ext uri="{FF2B5EF4-FFF2-40B4-BE49-F238E27FC236}">
                <a16:creationId xmlns:a16="http://schemas.microsoft.com/office/drawing/2014/main" id="{91485A32-E14B-4848-B0A1-C433CA66F841}"/>
              </a:ext>
            </a:extLst>
          </p:cNvPr>
          <p:cNvGrpSpPr/>
          <p:nvPr/>
        </p:nvGrpSpPr>
        <p:grpSpPr>
          <a:xfrm>
            <a:off x="6376337" y="-1"/>
            <a:ext cx="5815664" cy="6858001"/>
            <a:chOff x="6376337" y="-1"/>
            <a:chExt cx="5815664" cy="7040759"/>
          </a:xfrm>
        </p:grpSpPr>
        <p:pic>
          <p:nvPicPr>
            <p:cNvPr id="7" name="Picture 2">
              <a:extLst>
                <a:ext uri="{FF2B5EF4-FFF2-40B4-BE49-F238E27FC236}">
                  <a16:creationId xmlns:a16="http://schemas.microsoft.com/office/drawing/2014/main" id="{44875AD8-3C01-4543-8F21-28B2C517A2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58"/>
            <a:stretch/>
          </p:blipFill>
          <p:spPr bwMode="auto">
            <a:xfrm>
              <a:off x="6376337" y="-1"/>
              <a:ext cx="5815664" cy="70407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ACA37B2-B4E8-4D30-8CD9-417183B7F243}"/>
                </a:ext>
              </a:extLst>
            </p:cNvPr>
            <p:cNvSpPr txBox="1"/>
            <p:nvPr/>
          </p:nvSpPr>
          <p:spPr>
            <a:xfrm>
              <a:off x="7170421" y="6330163"/>
              <a:ext cx="4227495" cy="584775"/>
            </a:xfrm>
            <a:prstGeom prst="rect">
              <a:avLst/>
            </a:prstGeom>
            <a:noFill/>
          </p:spPr>
          <p:txBody>
            <a:bodyPr wrap="square">
              <a:spAutoFit/>
            </a:bodyPr>
            <a:lstStyle/>
            <a:p>
              <a:pPr algn="ctr"/>
              <a:r>
                <a:rPr lang="en-US" sz="1600" b="1" i="0" dirty="0">
                  <a:effectLst/>
                </a:rPr>
                <a:t>Artwork by Kenneth Reaume is licensed under a </a:t>
              </a:r>
              <a:r>
                <a:rPr lang="en-US" sz="1600" b="1" i="0" u="sng" strike="noStrike" dirty="0">
                  <a:effectLst/>
                  <a:hlinkClick r:id="rId4">
                    <a:extLst>
                      <a:ext uri="{A12FA001-AC4F-418D-AE19-62706E023703}">
                        <ahyp:hlinkClr xmlns:ahyp="http://schemas.microsoft.com/office/drawing/2018/hyperlinkcolor" val="tx"/>
                      </a:ext>
                    </a:extLst>
                  </a:hlinkClick>
                </a:rPr>
                <a:t>CC BY-NC-SA 4.0 International License.</a:t>
              </a:r>
              <a:r>
                <a:rPr lang="en-US" sz="1600" b="1" i="0" dirty="0">
                  <a:effectLst/>
                </a:rPr>
                <a:t> </a:t>
              </a:r>
              <a:endParaRPr lang="en-CA" sz="1600" b="1" dirty="0"/>
            </a:p>
          </p:txBody>
        </p:sp>
      </p:grpSp>
    </p:spTree>
    <p:extLst>
      <p:ext uri="{BB962C8B-B14F-4D97-AF65-F5344CB8AC3E}">
        <p14:creationId xmlns:p14="http://schemas.microsoft.com/office/powerpoint/2010/main" val="1405554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66A75F-648E-4E27-8F38-0E28A3A34C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8002" y="731554"/>
            <a:ext cx="7697351" cy="58864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76187" y="239996"/>
            <a:ext cx="11444338" cy="1028417"/>
          </a:xfrm>
        </p:spPr>
        <p:txBody>
          <a:bodyPr>
            <a:normAutofit fontScale="90000"/>
          </a:bodyPr>
          <a:lstStyle/>
          <a:p>
            <a:r>
              <a:rPr lang="en-CA" dirty="0"/>
              <a:t>HEGEMONIC DISCOURSE</a:t>
            </a:r>
          </a:p>
        </p:txBody>
      </p:sp>
      <p:sp>
        <p:nvSpPr>
          <p:cNvPr id="3" name="Content Placeholder 2"/>
          <p:cNvSpPr>
            <a:spLocks noGrp="1"/>
          </p:cNvSpPr>
          <p:nvPr>
            <p:ph idx="1"/>
          </p:nvPr>
        </p:nvSpPr>
        <p:spPr>
          <a:xfrm>
            <a:off x="371475" y="1557339"/>
            <a:ext cx="3989337" cy="1503361"/>
          </a:xfrm>
        </p:spPr>
        <p:txBody>
          <a:bodyPr>
            <a:normAutofit/>
          </a:bodyPr>
          <a:lstStyle/>
          <a:p>
            <a:pPr marL="0" indent="0" eaLnBrk="1" hangingPunct="1">
              <a:buNone/>
            </a:pPr>
            <a:r>
              <a:rPr lang="en-US" altLang="en-US" sz="2200" b="1" dirty="0">
                <a:ea typeface="ＭＳ Ｐゴシック" panose="020B0600070205080204" pitchFamily="34" charset="-128"/>
              </a:rPr>
              <a:t>Hegemonic Discourses </a:t>
            </a:r>
            <a:r>
              <a:rPr lang="en-US" altLang="en-US" sz="2200" dirty="0">
                <a:ea typeface="ＭＳ Ｐゴシック" panose="020B0600070205080204" pitchFamily="34" charset="-128"/>
              </a:rPr>
              <a:t>obscure social problems making it difficult to change discriminatory and exploitative social structures.</a:t>
            </a:r>
          </a:p>
        </p:txBody>
      </p:sp>
      <p:sp>
        <p:nvSpPr>
          <p:cNvPr id="5" name="TextBox 4">
            <a:extLst>
              <a:ext uri="{FF2B5EF4-FFF2-40B4-BE49-F238E27FC236}">
                <a16:creationId xmlns:a16="http://schemas.microsoft.com/office/drawing/2014/main" id="{A03F7F1A-FB76-4F5D-9A7E-1CD403FDF706}"/>
              </a:ext>
            </a:extLst>
          </p:cNvPr>
          <p:cNvSpPr txBox="1"/>
          <p:nvPr/>
        </p:nvSpPr>
        <p:spPr>
          <a:xfrm>
            <a:off x="371475" y="2992497"/>
            <a:ext cx="4206876" cy="2462213"/>
          </a:xfrm>
          <a:prstGeom prst="rect">
            <a:avLst/>
          </a:prstGeom>
          <a:noFill/>
        </p:spPr>
        <p:txBody>
          <a:bodyPr wrap="square">
            <a:spAutoFit/>
          </a:bodyPr>
          <a:lstStyle/>
          <a:p>
            <a:pPr marL="171450" indent="-171450" eaLnBrk="1" hangingPunct="1">
              <a:buFont typeface="Arial" panose="020B0604020202020204" pitchFamily="34" charset="0"/>
              <a:buChar char="•"/>
            </a:pPr>
            <a:r>
              <a:rPr lang="en-US" altLang="en-US" sz="2200" dirty="0">
                <a:ea typeface="ＭＳ Ｐゴシック" panose="020B0600070205080204" pitchFamily="34" charset="-128"/>
              </a:rPr>
              <a:t>They function to:</a:t>
            </a:r>
          </a:p>
          <a:p>
            <a:pPr marL="628650" lvl="1" indent="-171450">
              <a:buFont typeface="Arial" panose="020B0604020202020204" pitchFamily="34" charset="0"/>
              <a:buChar char="•"/>
            </a:pPr>
            <a:r>
              <a:rPr lang="en-US" altLang="en-US" sz="2200" b="1" dirty="0">
                <a:ea typeface="ＭＳ Ｐゴシック" panose="020B0600070205080204" pitchFamily="34" charset="-128"/>
              </a:rPr>
              <a:t>Misrepresent</a:t>
            </a:r>
            <a:r>
              <a:rPr lang="en-US" altLang="en-US" sz="2200" dirty="0">
                <a:ea typeface="ＭＳ Ｐゴシック" panose="020B0600070205080204" pitchFamily="34" charset="-128"/>
              </a:rPr>
              <a:t>, omit and distort facts</a:t>
            </a:r>
          </a:p>
          <a:p>
            <a:pPr marL="628650" lvl="1" indent="-171450">
              <a:buFont typeface="Arial" panose="020B0604020202020204" pitchFamily="34" charset="0"/>
              <a:buChar char="•"/>
            </a:pPr>
            <a:r>
              <a:rPr lang="en-US" altLang="en-US" sz="2200" b="1" dirty="0">
                <a:ea typeface="ＭＳ Ｐゴシック" panose="020B0600070205080204" pitchFamily="34" charset="-128"/>
              </a:rPr>
              <a:t>Normalize</a:t>
            </a:r>
            <a:r>
              <a:rPr lang="en-US" altLang="en-US" sz="2200" dirty="0">
                <a:ea typeface="ＭＳ Ｐゴシック" panose="020B0600070205080204" pitchFamily="34" charset="-128"/>
              </a:rPr>
              <a:t> </a:t>
            </a:r>
            <a:r>
              <a:rPr lang="en-US" altLang="en-US" sz="2200" b="1" dirty="0">
                <a:ea typeface="ＭＳ Ｐゴシック" panose="020B0600070205080204" pitchFamily="34" charset="-128"/>
              </a:rPr>
              <a:t>inequality</a:t>
            </a:r>
            <a:r>
              <a:rPr lang="en-US" altLang="en-US" sz="2200" dirty="0">
                <a:ea typeface="ＭＳ Ｐゴシック" panose="020B0600070205080204" pitchFamily="34" charset="-128"/>
              </a:rPr>
              <a:t> and injustice </a:t>
            </a:r>
          </a:p>
          <a:p>
            <a:pPr marL="628650" lvl="1" indent="-171450">
              <a:buFont typeface="Arial" panose="020B0604020202020204" pitchFamily="34" charset="0"/>
              <a:buChar char="•"/>
            </a:pPr>
            <a:r>
              <a:rPr lang="en-US" altLang="en-US" sz="2200" b="1" dirty="0">
                <a:ea typeface="ＭＳ Ｐゴシック" panose="020B0600070205080204" pitchFamily="34" charset="-128"/>
              </a:rPr>
              <a:t>Discredit</a:t>
            </a:r>
            <a:r>
              <a:rPr lang="en-US" altLang="en-US" sz="2200" dirty="0">
                <a:ea typeface="ＭＳ Ｐゴシック" panose="020B0600070205080204" pitchFamily="34" charset="-128"/>
              </a:rPr>
              <a:t> attempts to achieve meaningful structural change</a:t>
            </a:r>
          </a:p>
        </p:txBody>
      </p:sp>
      <p:sp>
        <p:nvSpPr>
          <p:cNvPr id="6" name="TextBox 5">
            <a:extLst>
              <a:ext uri="{FF2B5EF4-FFF2-40B4-BE49-F238E27FC236}">
                <a16:creationId xmlns:a16="http://schemas.microsoft.com/office/drawing/2014/main" id="{22731E19-8533-4B71-B85D-1E90B9C4A08D}"/>
              </a:ext>
            </a:extLst>
          </p:cNvPr>
          <p:cNvSpPr txBox="1"/>
          <p:nvPr/>
        </p:nvSpPr>
        <p:spPr>
          <a:xfrm>
            <a:off x="557647" y="6448727"/>
            <a:ext cx="11083925" cy="307777"/>
          </a:xfrm>
          <a:prstGeom prst="rect">
            <a:avLst/>
          </a:prstGeom>
          <a:noFill/>
        </p:spPr>
        <p:txBody>
          <a:bodyPr wrap="square">
            <a:spAutoFit/>
          </a:bodyPr>
          <a:lstStyle/>
          <a:p>
            <a:pPr algn="ctr"/>
            <a:r>
              <a:rPr lang="en-US" sz="1400" b="1" dirty="0"/>
              <a:t>The Structures of Power Diagram by Chet Singh, Centennial College is licensed under a CC BY-NC-SA 4.0 International License.</a:t>
            </a:r>
            <a:endParaRPr lang="en-CA" sz="1400" b="1" dirty="0"/>
          </a:p>
        </p:txBody>
      </p:sp>
    </p:spTree>
    <p:extLst>
      <p:ext uri="{BB962C8B-B14F-4D97-AF65-F5344CB8AC3E}">
        <p14:creationId xmlns:p14="http://schemas.microsoft.com/office/powerpoint/2010/main" val="636016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8AF2626-B0BA-4AD4-962C-86DFD5B188F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8455"/>
          <a:stretch/>
        </p:blipFill>
        <p:spPr bwMode="auto">
          <a:xfrm>
            <a:off x="2141767" y="936416"/>
            <a:ext cx="7908466" cy="5536531"/>
          </a:xfrm>
          <a:prstGeom prst="rect">
            <a:avLst/>
          </a:prstGeom>
          <a:noFill/>
          <a:extLst>
            <a:ext uri="{909E8E84-426E-40DD-AFC4-6F175D3DCCD1}">
              <a14:hiddenFill xmlns:a14="http://schemas.microsoft.com/office/drawing/2010/main">
                <a:solidFill>
                  <a:srgbClr val="FFFFFF"/>
                </a:solidFill>
              </a14:hiddenFill>
            </a:ext>
          </a:extLst>
        </p:spPr>
      </p:pic>
      <p:pic>
        <p:nvPicPr>
          <p:cNvPr id="9" name="Understanding_Structures_of_Power">
            <a:hlinkClick r:id="" action="ppaction://media"/>
            <a:extLst>
              <a:ext uri="{FF2B5EF4-FFF2-40B4-BE49-F238E27FC236}">
                <a16:creationId xmlns:a16="http://schemas.microsoft.com/office/drawing/2014/main" id="{C54A4FF3-40ED-4780-A3FE-D1236E3B4D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6894" y="5362033"/>
            <a:ext cx="609600" cy="609600"/>
          </a:xfrm>
          <a:prstGeom prst="rect">
            <a:avLst/>
          </a:prstGeom>
        </p:spPr>
      </p:pic>
      <p:sp>
        <p:nvSpPr>
          <p:cNvPr id="11" name="Title 1">
            <a:extLst>
              <a:ext uri="{FF2B5EF4-FFF2-40B4-BE49-F238E27FC236}">
                <a16:creationId xmlns:a16="http://schemas.microsoft.com/office/drawing/2014/main" id="{06A1D9FA-9B07-472D-B73F-5A8D7D77E3FC}"/>
              </a:ext>
            </a:extLst>
          </p:cNvPr>
          <p:cNvSpPr txBox="1">
            <a:spLocks/>
          </p:cNvSpPr>
          <p:nvPr/>
        </p:nvSpPr>
        <p:spPr>
          <a:xfrm>
            <a:off x="231221" y="0"/>
            <a:ext cx="8967787" cy="1028417"/>
          </a:xfrm>
          <a:prstGeom prst="rect">
            <a:avLst/>
          </a:prstGeom>
        </p:spPr>
        <p:txBody>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US" sz="7200" dirty="0"/>
              <a:t>STRUCTURE OF POWER</a:t>
            </a:r>
          </a:p>
        </p:txBody>
      </p:sp>
      <p:sp>
        <p:nvSpPr>
          <p:cNvPr id="7" name="TextBox 6">
            <a:extLst>
              <a:ext uri="{FF2B5EF4-FFF2-40B4-BE49-F238E27FC236}">
                <a16:creationId xmlns:a16="http://schemas.microsoft.com/office/drawing/2014/main" id="{D17B712E-1700-43FB-A0AB-2A3472DED27F}"/>
              </a:ext>
            </a:extLst>
          </p:cNvPr>
          <p:cNvSpPr txBox="1"/>
          <p:nvPr/>
        </p:nvSpPr>
        <p:spPr>
          <a:xfrm>
            <a:off x="905959" y="6472947"/>
            <a:ext cx="10397666" cy="307777"/>
          </a:xfrm>
          <a:prstGeom prst="rect">
            <a:avLst/>
          </a:prstGeom>
          <a:noFill/>
        </p:spPr>
        <p:txBody>
          <a:bodyPr wrap="square">
            <a:spAutoFit/>
          </a:bodyPr>
          <a:lstStyle/>
          <a:p>
            <a:pPr algn="ctr"/>
            <a:r>
              <a:rPr lang="en-US" sz="1400" b="1" dirty="0"/>
              <a:t>The Structures of Power Diagram by Chet Singh, Centennial College is licensed under a CC BY-NC-SA 4.0 International License.</a:t>
            </a:r>
            <a:endParaRPr lang="en-CA" sz="1400" b="1" dirty="0"/>
          </a:p>
        </p:txBody>
      </p:sp>
    </p:spTree>
    <p:extLst>
      <p:ext uri="{BB962C8B-B14F-4D97-AF65-F5344CB8AC3E}">
        <p14:creationId xmlns:p14="http://schemas.microsoft.com/office/powerpoint/2010/main" val="46322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17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7576">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lose-up of Coffee Cup on Table">
            <a:extLst>
              <a:ext uri="{FF2B5EF4-FFF2-40B4-BE49-F238E27FC236}">
                <a16:creationId xmlns:a16="http://schemas.microsoft.com/office/drawing/2014/main" id="{30D20390-BF73-4FBD-9A5A-49BCB3260B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707" b="22706"/>
          <a:stretch/>
        </p:blipFill>
        <p:spPr bwMode="auto">
          <a:xfrm>
            <a:off x="-11113" y="-1"/>
            <a:ext cx="12203113"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02C2B9-7CED-4AA1-AFD5-7132F9704FCD}"/>
              </a:ext>
            </a:extLst>
          </p:cNvPr>
          <p:cNvSpPr/>
          <p:nvPr/>
        </p:nvSpPr>
        <p:spPr>
          <a:xfrm>
            <a:off x="0" y="2669580"/>
            <a:ext cx="12192000"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528851" y="2671240"/>
            <a:ext cx="13249701"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a:t>
            </a:r>
          </a:p>
        </p:txBody>
      </p:sp>
      <p:sp>
        <p:nvSpPr>
          <p:cNvPr id="8" name="TextBox 7">
            <a:extLst>
              <a:ext uri="{FF2B5EF4-FFF2-40B4-BE49-F238E27FC236}">
                <a16:creationId xmlns:a16="http://schemas.microsoft.com/office/drawing/2014/main" id="{F69078CC-CB0E-4200-B88C-C1272C7D0D8C}"/>
              </a:ext>
            </a:extLst>
          </p:cNvPr>
          <p:cNvSpPr txBox="1"/>
          <p:nvPr/>
        </p:nvSpPr>
        <p:spPr>
          <a:xfrm>
            <a:off x="371476" y="6348968"/>
            <a:ext cx="11449050" cy="307777"/>
          </a:xfrm>
          <a:prstGeom prst="rect">
            <a:avLst/>
          </a:prstGeom>
          <a:noFill/>
        </p:spPr>
        <p:txBody>
          <a:bodyPr wrap="square">
            <a:spAutoFit/>
          </a:bodyPr>
          <a:lstStyle/>
          <a:p>
            <a:pPr algn="ctr"/>
            <a:r>
              <a:rPr lang="en-US" sz="1400" b="1" i="0" dirty="0">
                <a:solidFill>
                  <a:schemeClr val="bg1"/>
                </a:solidFill>
                <a:effectLst/>
              </a:rPr>
              <a:t>Photo by </a:t>
            </a:r>
            <a:r>
              <a:rPr lang="en-US" sz="1400" b="1" i="0" u="none" strike="noStrike" dirty="0" err="1">
                <a:solidFill>
                  <a:schemeClr val="bg1"/>
                </a:solidFill>
                <a:effectLst/>
                <a:hlinkClick r:id="rId4">
                  <a:extLst>
                    <a:ext uri="{A12FA001-AC4F-418D-AE19-62706E023703}">
                      <ahyp:hlinkClr xmlns:ahyp="http://schemas.microsoft.com/office/drawing/2018/hyperlinkcolor" val="tx"/>
                    </a:ext>
                  </a:extLst>
                </a:hlinkClick>
              </a:rPr>
              <a:t>Chevanon</a:t>
            </a:r>
            <a:r>
              <a:rPr lang="en-US" sz="1400" b="1" i="0" u="none" strike="noStrike" dirty="0">
                <a:solidFill>
                  <a:schemeClr val="bg1"/>
                </a:solidFill>
                <a:effectLst/>
                <a:hlinkClick r:id="rId4">
                  <a:extLst>
                    <a:ext uri="{A12FA001-AC4F-418D-AE19-62706E023703}">
                      <ahyp:hlinkClr xmlns:ahyp="http://schemas.microsoft.com/office/drawing/2018/hyperlinkcolor" val="tx"/>
                    </a:ext>
                  </a:extLst>
                </a:hlinkClick>
              </a:rPr>
              <a:t> Photography</a:t>
            </a:r>
            <a:r>
              <a:rPr lang="en-US" sz="1400" b="1" i="0" dirty="0">
                <a:solidFill>
                  <a:schemeClr val="bg1"/>
                </a:solidFill>
                <a:effectLst/>
              </a:rPr>
              <a:t> from </a:t>
            </a:r>
            <a:r>
              <a:rPr lang="en-US" sz="1400" b="1" i="0" u="none" strike="noStrike" dirty="0" err="1">
                <a:solidFill>
                  <a:schemeClr val="bg1"/>
                </a:solidFill>
                <a:effectLst/>
                <a:hlinkClick r:id="rId5">
                  <a:extLst>
                    <a:ext uri="{A12FA001-AC4F-418D-AE19-62706E023703}">
                      <ahyp:hlinkClr xmlns:ahyp="http://schemas.microsoft.com/office/drawing/2018/hyperlinkcolor" val="tx"/>
                    </a:ext>
                  </a:extLst>
                </a:hlinkClick>
              </a:rPr>
              <a:t>Pexels</a:t>
            </a:r>
            <a:endParaRPr lang="en-CA" sz="1400" b="1" dirty="0">
              <a:solidFill>
                <a:schemeClr val="bg1"/>
              </a:solidFill>
            </a:endParaRPr>
          </a:p>
        </p:txBody>
      </p:sp>
    </p:spTree>
    <p:extLst>
      <p:ext uri="{BB962C8B-B14F-4D97-AF65-F5344CB8AC3E}">
        <p14:creationId xmlns:p14="http://schemas.microsoft.com/office/powerpoint/2010/main" val="3375400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4330BA5-4FC5-4D1C-9027-DFE54B83B145}"/>
              </a:ext>
            </a:extLst>
          </p:cNvPr>
          <p:cNvGrpSpPr/>
          <p:nvPr/>
        </p:nvGrpSpPr>
        <p:grpSpPr>
          <a:xfrm>
            <a:off x="-30999" y="0"/>
            <a:ext cx="12222999" cy="6898740"/>
            <a:chOff x="-30999" y="0"/>
            <a:chExt cx="12222999" cy="6898740"/>
          </a:xfrm>
        </p:grpSpPr>
        <p:pic>
          <p:nvPicPr>
            <p:cNvPr id="2050" name="Picture 2" descr="Happy pupils studying in classroom isolated flat illustration. cartoon children characters sitting at tables in school lesson. Free Vector">
              <a:extLst>
                <a:ext uri="{FF2B5EF4-FFF2-40B4-BE49-F238E27FC236}">
                  <a16:creationId xmlns:a16="http://schemas.microsoft.com/office/drawing/2014/main" id="{E9B50543-F73A-4B98-95F3-6E71C65980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2" r="2532"/>
            <a:stretch/>
          </p:blipFill>
          <p:spPr bwMode="auto">
            <a:xfrm>
              <a:off x="-1" y="892609"/>
              <a:ext cx="12192001" cy="60061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64F656-2D1B-4952-833C-9C5695D2DD78}"/>
                </a:ext>
              </a:extLst>
            </p:cNvPr>
            <p:cNvSpPr/>
            <p:nvPr/>
          </p:nvSpPr>
          <p:spPr>
            <a:xfrm flipV="1">
              <a:off x="-30999" y="0"/>
              <a:ext cx="12192002" cy="6898740"/>
            </a:xfrm>
            <a:prstGeom prst="rect">
              <a:avLst/>
            </a:prstGeom>
            <a:gradFill>
              <a:gsLst>
                <a:gs pos="100000">
                  <a:schemeClr val="bg1"/>
                </a:gs>
                <a:gs pos="500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Shape, rectangle&#10;&#10;Description automatically generated">
              <a:extLst>
                <a:ext uri="{FF2B5EF4-FFF2-40B4-BE49-F238E27FC236}">
                  <a16:creationId xmlns:a16="http://schemas.microsoft.com/office/drawing/2014/main" id="{3422D0C9-301C-45E8-8BEF-8739659D3B7A}"/>
                </a:ext>
              </a:extLst>
            </p:cNvPr>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1937524" y="1946850"/>
              <a:ext cx="8319248" cy="1729799"/>
            </a:xfrm>
            <a:prstGeom prst="rect">
              <a:avLst/>
            </a:prstGeom>
          </p:spPr>
        </p:pic>
        <p:sp>
          <p:nvSpPr>
            <p:cNvPr id="14" name="Title 1">
              <a:extLst>
                <a:ext uri="{FF2B5EF4-FFF2-40B4-BE49-F238E27FC236}">
                  <a16:creationId xmlns:a16="http://schemas.microsoft.com/office/drawing/2014/main" id="{F9BD8751-66AE-4AA3-BB60-FC99A65C3C30}"/>
                </a:ext>
              </a:extLst>
            </p:cNvPr>
            <p:cNvSpPr txBox="1">
              <a:spLocks/>
            </p:cNvSpPr>
            <p:nvPr/>
          </p:nvSpPr>
          <p:spPr>
            <a:xfrm>
              <a:off x="3194619" y="2129405"/>
              <a:ext cx="5816031" cy="1094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7200" dirty="0">
                  <a:ln w="19050">
                    <a:solidFill>
                      <a:schemeClr val="bg1">
                        <a:lumMod val="95000"/>
                      </a:schemeClr>
                    </a:solidFill>
                  </a:ln>
                  <a:solidFill>
                    <a:srgbClr val="C00000"/>
                  </a:solidFill>
                </a:rPr>
                <a:t>ATTENDANCE MATTERS</a:t>
              </a:r>
            </a:p>
          </p:txBody>
        </p:sp>
      </p:grpSp>
      <p:sp>
        <p:nvSpPr>
          <p:cNvPr id="2" name="Title 1"/>
          <p:cNvSpPr>
            <a:spLocks noGrp="1"/>
          </p:cNvSpPr>
          <p:nvPr>
            <p:ph type="title"/>
          </p:nvPr>
        </p:nvSpPr>
        <p:spPr>
          <a:xfrm>
            <a:off x="371475" y="239996"/>
            <a:ext cx="5724525" cy="1325563"/>
          </a:xfrm>
        </p:spPr>
        <p:txBody>
          <a:bodyPr>
            <a:normAutofit/>
          </a:bodyPr>
          <a:lstStyle/>
          <a:p>
            <a:r>
              <a:rPr lang="en-CA" dirty="0"/>
              <a:t>ATTENDANCE</a:t>
            </a:r>
          </a:p>
        </p:txBody>
      </p:sp>
      <p:sp>
        <p:nvSpPr>
          <p:cNvPr id="15" name="TextBox 14">
            <a:hlinkClick r:id="rId5"/>
            <a:extLst>
              <a:ext uri="{FF2B5EF4-FFF2-40B4-BE49-F238E27FC236}">
                <a16:creationId xmlns:a16="http://schemas.microsoft.com/office/drawing/2014/main" id="{1FF5559C-7686-4156-9CCB-BE656D12B80D}"/>
              </a:ext>
            </a:extLst>
          </p:cNvPr>
          <p:cNvSpPr txBox="1"/>
          <p:nvPr/>
        </p:nvSpPr>
        <p:spPr>
          <a:xfrm>
            <a:off x="4366702" y="6488668"/>
            <a:ext cx="3471863" cy="369332"/>
          </a:xfrm>
          <a:prstGeom prst="rect">
            <a:avLst/>
          </a:prstGeom>
          <a:noFill/>
        </p:spPr>
        <p:txBody>
          <a:bodyPr wrap="square">
            <a:spAutoFit/>
          </a:bodyPr>
          <a:lstStyle/>
          <a:p>
            <a:r>
              <a:rPr lang="en-CA" b="1" dirty="0"/>
              <a:t>Image by </a:t>
            </a:r>
            <a:r>
              <a:rPr lang="en-CA" b="1" dirty="0" err="1"/>
              <a:t>pch.vector</a:t>
            </a:r>
            <a:r>
              <a:rPr lang="en-CA" b="1" dirty="0"/>
              <a:t> -  freepik.com</a:t>
            </a:r>
          </a:p>
        </p:txBody>
      </p:sp>
    </p:spTree>
    <p:extLst>
      <p:ext uri="{BB962C8B-B14F-4D97-AF65-F5344CB8AC3E}">
        <p14:creationId xmlns:p14="http://schemas.microsoft.com/office/powerpoint/2010/main" val="317311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44338" cy="1325563"/>
          </a:xfrm>
        </p:spPr>
        <p:txBody>
          <a:bodyPr>
            <a:normAutofit/>
          </a:bodyPr>
          <a:lstStyle/>
          <a:p>
            <a:r>
              <a:rPr lang="en-CA" dirty="0"/>
              <a:t>DISCOURSE &amp; SOCIAL ANALYSIS</a:t>
            </a:r>
          </a:p>
        </p:txBody>
      </p:sp>
      <p:sp>
        <p:nvSpPr>
          <p:cNvPr id="3" name="Content Placeholder 2"/>
          <p:cNvSpPr>
            <a:spLocks noGrp="1"/>
          </p:cNvSpPr>
          <p:nvPr>
            <p:ph idx="1"/>
          </p:nvPr>
        </p:nvSpPr>
        <p:spPr>
          <a:xfrm>
            <a:off x="371474" y="1565559"/>
            <a:ext cx="6886576" cy="5052445"/>
          </a:xfrm>
        </p:spPr>
        <p:txBody>
          <a:bodyPr>
            <a:normAutofit/>
          </a:bodyPr>
          <a:lstStyle/>
          <a:p>
            <a:pPr eaLnBrk="1" hangingPunct="1"/>
            <a:r>
              <a:rPr lang="en-US" altLang="en-US" dirty="0">
                <a:ea typeface="ＭＳ Ｐゴシック" panose="020B0600070205080204" pitchFamily="34" charset="-128"/>
              </a:rPr>
              <a:t>Like ideology, </a:t>
            </a:r>
            <a:r>
              <a:rPr lang="en-US" altLang="en-US" b="1" dirty="0">
                <a:solidFill>
                  <a:srgbClr val="C00000"/>
                </a:solidFill>
                <a:ea typeface="ＭＳ Ｐゴシック" panose="020B0600070205080204" pitchFamily="34" charset="-128"/>
              </a:rPr>
              <a:t>discourse</a:t>
            </a:r>
            <a:r>
              <a:rPr lang="en-US" altLang="en-US" dirty="0">
                <a:ea typeface="ＭＳ Ｐゴシック" panose="020B0600070205080204" pitchFamily="34" charset="-128"/>
              </a:rPr>
              <a:t> is important to </a:t>
            </a:r>
            <a:r>
              <a:rPr lang="en-US" altLang="en-US" b="1" u="sng" dirty="0">
                <a:solidFill>
                  <a:srgbClr val="C00000"/>
                </a:solidFill>
                <a:ea typeface="ＭＳ Ｐゴシック" panose="020B0600070205080204" pitchFamily="34" charset="-128"/>
              </a:rPr>
              <a:t>social analysis </a:t>
            </a:r>
            <a:r>
              <a:rPr lang="en-US" altLang="en-US" dirty="0">
                <a:ea typeface="ＭＳ Ｐゴシック" panose="020B0600070205080204" pitchFamily="34" charset="-128"/>
              </a:rPr>
              <a:t>because discourse is often tied to </a:t>
            </a:r>
            <a:r>
              <a:rPr lang="en-US" altLang="en-US" b="1" dirty="0">
                <a:solidFill>
                  <a:srgbClr val="C00000"/>
                </a:solidFill>
                <a:ea typeface="ＭＳ Ｐゴシック" panose="020B0600070205080204" pitchFamily="34" charset="-128"/>
              </a:rPr>
              <a:t>power</a:t>
            </a:r>
            <a:r>
              <a:rPr lang="en-US" altLang="en-US" dirty="0">
                <a:ea typeface="ＭＳ Ｐゴシック" panose="020B0600070205080204" pitchFamily="34" charset="-128"/>
              </a:rPr>
              <a:t>. </a:t>
            </a:r>
          </a:p>
          <a:p>
            <a:pPr eaLnBrk="1" hangingPunct="1"/>
            <a:r>
              <a:rPr lang="en-US" altLang="en-US" dirty="0">
                <a:ea typeface="ＭＳ Ｐゴシック" panose="020B0600070205080204" pitchFamily="34" charset="-128"/>
              </a:rPr>
              <a:t>People with power are able to shape the way we think and talk about things. </a:t>
            </a:r>
          </a:p>
          <a:p>
            <a:pPr eaLnBrk="1" hangingPunct="1"/>
            <a:r>
              <a:rPr lang="en-US" altLang="en-US" dirty="0">
                <a:ea typeface="ＭＳ Ｐゴシック" panose="020B0600070205080204" pitchFamily="34" charset="-128"/>
              </a:rPr>
              <a:t>Let’s continue to look at Youth Unemployment and unemployment in general through the lens of the triangle model of social analysis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Break – Out Session / Group Work</a:t>
            </a:r>
          </a:p>
        </p:txBody>
      </p:sp>
      <p:grpSp>
        <p:nvGrpSpPr>
          <p:cNvPr id="8" name="Group 7">
            <a:extLst>
              <a:ext uri="{FF2B5EF4-FFF2-40B4-BE49-F238E27FC236}">
                <a16:creationId xmlns:a16="http://schemas.microsoft.com/office/drawing/2014/main" id="{83ADF4FD-9AA5-4A38-9EFA-8477C8E36011}"/>
              </a:ext>
            </a:extLst>
          </p:cNvPr>
          <p:cNvGrpSpPr/>
          <p:nvPr/>
        </p:nvGrpSpPr>
        <p:grpSpPr>
          <a:xfrm>
            <a:off x="6959412" y="843755"/>
            <a:ext cx="5096486" cy="5813496"/>
            <a:chOff x="6121500" y="40269"/>
            <a:chExt cx="6049320" cy="6900381"/>
          </a:xfrm>
        </p:grpSpPr>
        <p:grpSp>
          <p:nvGrpSpPr>
            <p:cNvPr id="9" name="Group 8">
              <a:extLst>
                <a:ext uri="{FF2B5EF4-FFF2-40B4-BE49-F238E27FC236}">
                  <a16:creationId xmlns:a16="http://schemas.microsoft.com/office/drawing/2014/main" id="{0476D51B-B908-4D35-B7A3-48CE8C2948F6}"/>
                </a:ext>
              </a:extLst>
            </p:cNvPr>
            <p:cNvGrpSpPr/>
            <p:nvPr/>
          </p:nvGrpSpPr>
          <p:grpSpPr>
            <a:xfrm>
              <a:off x="6121500" y="40269"/>
              <a:ext cx="6049320" cy="6240954"/>
              <a:chOff x="7071463" y="-31007"/>
              <a:chExt cx="6194435" cy="6433128"/>
            </a:xfrm>
          </p:grpSpPr>
          <p:pic>
            <p:nvPicPr>
              <p:cNvPr id="11" name="Graphic 10" descr="Chat with solid fill">
                <a:extLst>
                  <a:ext uri="{FF2B5EF4-FFF2-40B4-BE49-F238E27FC236}">
                    <a16:creationId xmlns:a16="http://schemas.microsoft.com/office/drawing/2014/main" id="{26FF9BCB-DD35-4FA8-B27B-39C3CCB09D0C}"/>
                  </a:ext>
                </a:extLst>
              </p:cNvPr>
              <p:cNvPicPr>
                <a:picLocks noChangeAspect="1"/>
              </p:cNvPicPr>
              <p:nvPr/>
            </p:nvPicPr>
            <p:blipFill>
              <a:blip r:embed="rId3">
                <a:alphaModFix amt="3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6001" y="1147421"/>
                <a:ext cx="2093092" cy="2093092"/>
              </a:xfrm>
              <a:prstGeom prst="rect">
                <a:avLst/>
              </a:prstGeom>
            </p:spPr>
          </p:pic>
          <p:pic>
            <p:nvPicPr>
              <p:cNvPr id="12" name="Graphic 11" descr="Chat outline">
                <a:extLst>
                  <a:ext uri="{FF2B5EF4-FFF2-40B4-BE49-F238E27FC236}">
                    <a16:creationId xmlns:a16="http://schemas.microsoft.com/office/drawing/2014/main" id="{9E967C92-75E3-4E4D-8719-D14CF152E558}"/>
                  </a:ext>
                </a:extLst>
              </p:cNvPr>
              <p:cNvPicPr>
                <a:picLocks noChangeAspect="1"/>
              </p:cNvPicPr>
              <p:nvPr/>
            </p:nvPicPr>
            <p:blipFill>
              <a:blip r:embed="rId5">
                <a:alphaModFix amt="3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71463" y="1522550"/>
                <a:ext cx="2093091" cy="2093092"/>
              </a:xfrm>
              <a:prstGeom prst="rect">
                <a:avLst/>
              </a:prstGeom>
            </p:spPr>
          </p:pic>
          <p:pic>
            <p:nvPicPr>
              <p:cNvPr id="13" name="Graphic 12" descr="Speech outline">
                <a:extLst>
                  <a:ext uri="{FF2B5EF4-FFF2-40B4-BE49-F238E27FC236}">
                    <a16:creationId xmlns:a16="http://schemas.microsoft.com/office/drawing/2014/main" id="{8E580E05-52B0-475C-B623-3830B2D44EAA}"/>
                  </a:ext>
                </a:extLst>
              </p:cNvPr>
              <p:cNvPicPr>
                <a:picLocks noChangeAspect="1"/>
              </p:cNvPicPr>
              <p:nvPr/>
            </p:nvPicPr>
            <p:blipFill>
              <a:blip r:embed="rId7">
                <a:alphaModFix amt="7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01755" y="2694100"/>
                <a:ext cx="2093092" cy="2093092"/>
              </a:xfrm>
              <a:prstGeom prst="rect">
                <a:avLst/>
              </a:prstGeom>
            </p:spPr>
          </p:pic>
          <p:pic>
            <p:nvPicPr>
              <p:cNvPr id="14" name="Graphic 13" descr="Speech outline">
                <a:extLst>
                  <a:ext uri="{FF2B5EF4-FFF2-40B4-BE49-F238E27FC236}">
                    <a16:creationId xmlns:a16="http://schemas.microsoft.com/office/drawing/2014/main" id="{91741338-61F1-4872-B00C-C39786AA88AE}"/>
                  </a:ext>
                </a:extLst>
              </p:cNvPr>
              <p:cNvPicPr>
                <a:picLocks noChangeAspect="1"/>
              </p:cNvPicPr>
              <p:nvPr/>
            </p:nvPicPr>
            <p:blipFill>
              <a:blip r:embed="rId9">
                <a:alphaModFix amt="25000"/>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66046" y="2182605"/>
                <a:ext cx="2093092" cy="2093092"/>
              </a:xfrm>
              <a:prstGeom prst="rect">
                <a:avLst/>
              </a:prstGeom>
            </p:spPr>
          </p:pic>
          <p:pic>
            <p:nvPicPr>
              <p:cNvPr id="15" name="Graphic 14" descr="Chat with solid fill">
                <a:extLst>
                  <a:ext uri="{FF2B5EF4-FFF2-40B4-BE49-F238E27FC236}">
                    <a16:creationId xmlns:a16="http://schemas.microsoft.com/office/drawing/2014/main" id="{F24478C2-465F-4958-A04C-817087934CD8}"/>
                  </a:ext>
                </a:extLst>
              </p:cNvPr>
              <p:cNvPicPr>
                <a:picLocks noChangeAspect="1"/>
              </p:cNvPicPr>
              <p:nvPr/>
            </p:nvPicPr>
            <p:blipFill>
              <a:blip r:embed="rId3">
                <a:alphaModFix amt="24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46746" y="2476332"/>
                <a:ext cx="2093092" cy="2093092"/>
              </a:xfrm>
              <a:prstGeom prst="rect">
                <a:avLst/>
              </a:prstGeom>
            </p:spPr>
          </p:pic>
          <p:pic>
            <p:nvPicPr>
              <p:cNvPr id="16" name="Graphic 15" descr="Chat with solid fill">
                <a:extLst>
                  <a:ext uri="{FF2B5EF4-FFF2-40B4-BE49-F238E27FC236}">
                    <a16:creationId xmlns:a16="http://schemas.microsoft.com/office/drawing/2014/main" id="{4167596D-3791-41B7-BB7A-4CD4FD84A999}"/>
                  </a:ext>
                </a:extLst>
              </p:cNvPr>
              <p:cNvPicPr>
                <a:picLocks noChangeAspect="1"/>
              </p:cNvPicPr>
              <p:nvPr/>
            </p:nvPicPr>
            <p:blipFill>
              <a:blip r:embed="rId3">
                <a:alphaModFix amt="11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9639" y="211519"/>
                <a:ext cx="2093091" cy="2093092"/>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F7275111-4006-4EC0-BA4B-FCFBD1ADFB67}"/>
                  </a:ext>
                </a:extLst>
              </p:cNvPr>
              <p:cNvPicPr>
                <a:picLocks noChangeAspect="1"/>
              </p:cNvPicPr>
              <p:nvPr/>
            </p:nvPicPr>
            <p:blipFill>
              <a:blip r:embed="rId11" cstate="print">
                <a:alphaModFix amt="33000"/>
                <a:extLst>
                  <a:ext uri="{28A0092B-C50C-407E-A947-70E740481C1C}">
                    <a14:useLocalDpi xmlns:a14="http://schemas.microsoft.com/office/drawing/2010/main" val="0"/>
                  </a:ext>
                </a:extLst>
              </a:blip>
              <a:stretch>
                <a:fillRect/>
              </a:stretch>
            </p:blipFill>
            <p:spPr>
              <a:xfrm>
                <a:off x="7204521" y="4268234"/>
                <a:ext cx="1820936" cy="1496292"/>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CC7767F8-7EC2-4910-874E-BACAFC75B932}"/>
                  </a:ext>
                </a:extLst>
              </p:cNvPr>
              <p:cNvPicPr>
                <a:picLocks noChangeAspect="1"/>
              </p:cNvPicPr>
              <p:nvPr/>
            </p:nvPicPr>
            <p:blipFill>
              <a:blip r:embed="rId12">
                <a:alphaModFix amt="19000"/>
                <a:extLst>
                  <a:ext uri="{28A0092B-C50C-407E-A947-70E740481C1C}">
                    <a14:useLocalDpi xmlns:a14="http://schemas.microsoft.com/office/drawing/2010/main" val="0"/>
                  </a:ext>
                </a:extLst>
              </a:blip>
              <a:stretch>
                <a:fillRect/>
              </a:stretch>
            </p:blipFill>
            <p:spPr>
              <a:xfrm>
                <a:off x="9011468" y="4164604"/>
                <a:ext cx="2237517" cy="2237517"/>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E7F5F26A-6F32-46D3-994C-731F9E465D1B}"/>
                  </a:ext>
                </a:extLst>
              </p:cNvPr>
              <p:cNvPicPr>
                <a:picLocks noChangeAspect="1"/>
              </p:cNvPicPr>
              <p:nvPr/>
            </p:nvPicPr>
            <p:blipFill>
              <a:blip r:embed="rId12">
                <a:alphaModFix amt="59000"/>
                <a:extLst>
                  <a:ext uri="{28A0092B-C50C-407E-A947-70E740481C1C}">
                    <a14:useLocalDpi xmlns:a14="http://schemas.microsoft.com/office/drawing/2010/main" val="0"/>
                  </a:ext>
                </a:extLst>
              </a:blip>
              <a:stretch>
                <a:fillRect/>
              </a:stretch>
            </p:blipFill>
            <p:spPr>
              <a:xfrm>
                <a:off x="9320275" y="359639"/>
                <a:ext cx="1128154" cy="1128154"/>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60EB8517-5D2C-45AA-830A-11F861084D3E}"/>
                  </a:ext>
                </a:extLst>
              </p:cNvPr>
              <p:cNvPicPr>
                <a:picLocks noChangeAspect="1"/>
              </p:cNvPicPr>
              <p:nvPr/>
            </p:nvPicPr>
            <p:blipFill>
              <a:blip r:embed="rId12">
                <a:alphaModFix amt="15000"/>
                <a:extLst>
                  <a:ext uri="{28A0092B-C50C-407E-A947-70E740481C1C}">
                    <a14:useLocalDpi xmlns:a14="http://schemas.microsoft.com/office/drawing/2010/main" val="0"/>
                  </a:ext>
                </a:extLst>
              </a:blip>
              <a:stretch>
                <a:fillRect/>
              </a:stretch>
            </p:blipFill>
            <p:spPr>
              <a:xfrm>
                <a:off x="8139020" y="1066488"/>
                <a:ext cx="875017" cy="875017"/>
              </a:xfrm>
              <a:prstGeom prst="rect">
                <a:avLst/>
              </a:prstGeom>
            </p:spPr>
          </p:pic>
          <p:pic>
            <p:nvPicPr>
              <p:cNvPr id="21" name="Picture 20" descr="Shape&#10;&#10;Description automatically generated with low confidence">
                <a:extLst>
                  <a:ext uri="{FF2B5EF4-FFF2-40B4-BE49-F238E27FC236}">
                    <a16:creationId xmlns:a16="http://schemas.microsoft.com/office/drawing/2014/main" id="{FB50D458-8601-4395-A6E7-ACDEB88B47DB}"/>
                  </a:ext>
                </a:extLst>
              </p:cNvPr>
              <p:cNvPicPr>
                <a:picLocks noChangeAspect="1"/>
              </p:cNvPicPr>
              <p:nvPr/>
            </p:nvPicPr>
            <p:blipFill>
              <a:blip r:embed="rId12">
                <a:alphaModFix amt="15000"/>
                <a:extLst>
                  <a:ext uri="{28A0092B-C50C-407E-A947-70E740481C1C}">
                    <a14:useLocalDpi xmlns:a14="http://schemas.microsoft.com/office/drawing/2010/main" val="0"/>
                  </a:ext>
                </a:extLst>
              </a:blip>
              <a:stretch>
                <a:fillRect/>
              </a:stretch>
            </p:blipFill>
            <p:spPr>
              <a:xfrm>
                <a:off x="9084930" y="737505"/>
                <a:ext cx="819833" cy="819833"/>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ADA5F4F1-A02A-4D4C-B6E9-3DD4F839F490}"/>
                  </a:ext>
                </a:extLst>
              </p:cNvPr>
              <p:cNvPicPr>
                <a:picLocks noChangeAspect="1"/>
              </p:cNvPicPr>
              <p:nvPr/>
            </p:nvPicPr>
            <p:blipFill>
              <a:blip r:embed="rId13" cstate="print">
                <a:alphaModFix amt="14000"/>
                <a:extLst>
                  <a:ext uri="{28A0092B-C50C-407E-A947-70E740481C1C}">
                    <a14:useLocalDpi xmlns:a14="http://schemas.microsoft.com/office/drawing/2010/main" val="0"/>
                  </a:ext>
                </a:extLst>
              </a:blip>
              <a:stretch>
                <a:fillRect/>
              </a:stretch>
            </p:blipFill>
            <p:spPr>
              <a:xfrm>
                <a:off x="10362250" y="1662042"/>
                <a:ext cx="1496292" cy="1496292"/>
              </a:xfrm>
              <a:prstGeom prst="rect">
                <a:avLst/>
              </a:prstGeom>
            </p:spPr>
          </p:pic>
          <p:pic>
            <p:nvPicPr>
              <p:cNvPr id="23" name="Picture 22" descr="Shape&#10;&#10;Description automatically generated with low confidence">
                <a:extLst>
                  <a:ext uri="{FF2B5EF4-FFF2-40B4-BE49-F238E27FC236}">
                    <a16:creationId xmlns:a16="http://schemas.microsoft.com/office/drawing/2014/main" id="{62C7D382-30ED-475A-A580-2A6469C021C3}"/>
                  </a:ext>
                </a:extLst>
              </p:cNvPr>
              <p:cNvPicPr>
                <a:picLocks noChangeAspect="1"/>
              </p:cNvPicPr>
              <p:nvPr/>
            </p:nvPicPr>
            <p:blipFill>
              <a:blip r:embed="rId14" cstate="print">
                <a:alphaModFix amt="19000"/>
                <a:extLst>
                  <a:ext uri="{28A0092B-C50C-407E-A947-70E740481C1C}">
                    <a14:useLocalDpi xmlns:a14="http://schemas.microsoft.com/office/drawing/2010/main" val="0"/>
                  </a:ext>
                </a:extLst>
              </a:blip>
              <a:stretch>
                <a:fillRect/>
              </a:stretch>
            </p:blipFill>
            <p:spPr>
              <a:xfrm flipH="1">
                <a:off x="7148441" y="3247840"/>
                <a:ext cx="1044414" cy="989584"/>
              </a:xfrm>
              <a:prstGeom prst="rect">
                <a:avLst/>
              </a:prstGeom>
            </p:spPr>
          </p:pic>
          <p:pic>
            <p:nvPicPr>
              <p:cNvPr id="24" name="Picture 23" descr="Shape&#10;&#10;Description automatically generated with low confidence">
                <a:extLst>
                  <a:ext uri="{FF2B5EF4-FFF2-40B4-BE49-F238E27FC236}">
                    <a16:creationId xmlns:a16="http://schemas.microsoft.com/office/drawing/2014/main" id="{29E10B97-B1C1-456A-B3A4-505B9CED9398}"/>
                  </a:ext>
                </a:extLst>
              </p:cNvPr>
              <p:cNvPicPr>
                <a:picLocks noChangeAspect="1"/>
              </p:cNvPicPr>
              <p:nvPr/>
            </p:nvPicPr>
            <p:blipFill>
              <a:blip r:embed="rId15" cstate="print">
                <a:alphaModFix amt="24000"/>
                <a:extLst>
                  <a:ext uri="{28A0092B-C50C-407E-A947-70E740481C1C}">
                    <a14:useLocalDpi xmlns:a14="http://schemas.microsoft.com/office/drawing/2010/main" val="0"/>
                  </a:ext>
                </a:extLst>
              </a:blip>
              <a:stretch>
                <a:fillRect/>
              </a:stretch>
            </p:blipFill>
            <p:spPr>
              <a:xfrm>
                <a:off x="8406178" y="3294222"/>
                <a:ext cx="1820935" cy="1820935"/>
              </a:xfrm>
              <a:prstGeom prst="rect">
                <a:avLst/>
              </a:prstGeom>
            </p:spPr>
          </p:pic>
          <p:pic>
            <p:nvPicPr>
              <p:cNvPr id="25" name="Picture 24" descr="Shape&#10;&#10;Description automatically generated with low confidence">
                <a:extLst>
                  <a:ext uri="{FF2B5EF4-FFF2-40B4-BE49-F238E27FC236}">
                    <a16:creationId xmlns:a16="http://schemas.microsoft.com/office/drawing/2014/main" id="{03D530BD-43EA-47F2-8E13-BF1F98C4FD76}"/>
                  </a:ext>
                </a:extLst>
              </p:cNvPr>
              <p:cNvPicPr>
                <a:picLocks noChangeAspect="1"/>
              </p:cNvPicPr>
              <p:nvPr/>
            </p:nvPicPr>
            <p:blipFill>
              <a:blip r:embed="rId16" cstate="print">
                <a:alphaModFix amt="14000"/>
                <a:extLst>
                  <a:ext uri="{28A0092B-C50C-407E-A947-70E740481C1C}">
                    <a14:useLocalDpi xmlns:a14="http://schemas.microsoft.com/office/drawing/2010/main" val="0"/>
                  </a:ext>
                </a:extLst>
              </a:blip>
              <a:stretch>
                <a:fillRect/>
              </a:stretch>
            </p:blipFill>
            <p:spPr>
              <a:xfrm>
                <a:off x="10741329" y="4188259"/>
                <a:ext cx="1166444" cy="1166444"/>
              </a:xfrm>
              <a:prstGeom prst="rect">
                <a:avLst/>
              </a:prstGeom>
            </p:spPr>
          </p:pic>
          <p:pic>
            <p:nvPicPr>
              <p:cNvPr id="26" name="Picture 25" descr="Shape&#10;&#10;Description automatically generated with low confidence">
                <a:extLst>
                  <a:ext uri="{FF2B5EF4-FFF2-40B4-BE49-F238E27FC236}">
                    <a16:creationId xmlns:a16="http://schemas.microsoft.com/office/drawing/2014/main" id="{DBAEC2F8-ECD0-46B2-800F-61CFA41B3137}"/>
                  </a:ext>
                </a:extLst>
              </p:cNvPr>
              <p:cNvPicPr>
                <a:picLocks noChangeAspect="1"/>
              </p:cNvPicPr>
              <p:nvPr/>
            </p:nvPicPr>
            <p:blipFill>
              <a:blip r:embed="rId17" cstate="print">
                <a:alphaModFix amt="24000"/>
                <a:extLst>
                  <a:ext uri="{28A0092B-C50C-407E-A947-70E740481C1C}">
                    <a14:useLocalDpi xmlns:a14="http://schemas.microsoft.com/office/drawing/2010/main" val="0"/>
                  </a:ext>
                </a:extLst>
              </a:blip>
              <a:stretch>
                <a:fillRect/>
              </a:stretch>
            </p:blipFill>
            <p:spPr>
              <a:xfrm>
                <a:off x="11347998" y="4672101"/>
                <a:ext cx="1312249" cy="1325564"/>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9A18BA66-6A34-49B3-BB96-E8F9986B1BA4}"/>
                  </a:ext>
                </a:extLst>
              </p:cNvPr>
              <p:cNvPicPr>
                <a:picLocks noChangeAspect="1"/>
              </p:cNvPicPr>
              <p:nvPr/>
            </p:nvPicPr>
            <p:blipFill>
              <a:blip r:embed="rId18" cstate="print">
                <a:alphaModFix amt="15000"/>
                <a:extLst>
                  <a:ext uri="{28A0092B-C50C-407E-A947-70E740481C1C}">
                    <a14:useLocalDpi xmlns:a14="http://schemas.microsoft.com/office/drawing/2010/main" val="0"/>
                  </a:ext>
                </a:extLst>
              </a:blip>
              <a:stretch>
                <a:fillRect/>
              </a:stretch>
            </p:blipFill>
            <p:spPr>
              <a:xfrm rot="19972650">
                <a:off x="10247675" y="132749"/>
                <a:ext cx="919625" cy="776822"/>
              </a:xfrm>
              <a:prstGeom prst="rect">
                <a:avLst/>
              </a:prstGeom>
            </p:spPr>
          </p:pic>
          <p:pic>
            <p:nvPicPr>
              <p:cNvPr id="28" name="Picture 27" descr="Shape&#10;&#10;Description automatically generated with low confidence">
                <a:extLst>
                  <a:ext uri="{FF2B5EF4-FFF2-40B4-BE49-F238E27FC236}">
                    <a16:creationId xmlns:a16="http://schemas.microsoft.com/office/drawing/2014/main" id="{841E4BB4-5494-40AB-BA7A-A9C02B4CA576}"/>
                  </a:ext>
                </a:extLst>
              </p:cNvPr>
              <p:cNvPicPr>
                <a:picLocks noChangeAspect="1"/>
              </p:cNvPicPr>
              <p:nvPr/>
            </p:nvPicPr>
            <p:blipFill>
              <a:blip r:embed="rId19" cstate="print">
                <a:alphaModFix amt="15000"/>
                <a:extLst>
                  <a:ext uri="{28A0092B-C50C-407E-A947-70E740481C1C}">
                    <a14:useLocalDpi xmlns:a14="http://schemas.microsoft.com/office/drawing/2010/main" val="0"/>
                  </a:ext>
                </a:extLst>
              </a:blip>
              <a:stretch>
                <a:fillRect/>
              </a:stretch>
            </p:blipFill>
            <p:spPr>
              <a:xfrm>
                <a:off x="11980031" y="3890066"/>
                <a:ext cx="535110" cy="1325564"/>
              </a:xfrm>
              <a:prstGeom prst="rect">
                <a:avLst/>
              </a:prstGeom>
            </p:spPr>
          </p:pic>
          <p:pic>
            <p:nvPicPr>
              <p:cNvPr id="29" name="Picture 28" descr="Shape&#10;&#10;Description automatically generated with low confidence">
                <a:extLst>
                  <a:ext uri="{FF2B5EF4-FFF2-40B4-BE49-F238E27FC236}">
                    <a16:creationId xmlns:a16="http://schemas.microsoft.com/office/drawing/2014/main" id="{3ADEFDCB-CB86-4199-8473-E375D310812A}"/>
                  </a:ext>
                </a:extLst>
              </p:cNvPr>
              <p:cNvPicPr>
                <a:picLocks noChangeAspect="1"/>
              </p:cNvPicPr>
              <p:nvPr/>
            </p:nvPicPr>
            <p:blipFill>
              <a:blip r:embed="rId20" cstate="print">
                <a:alphaModFix amt="18000"/>
                <a:extLst>
                  <a:ext uri="{28A0092B-C50C-407E-A947-70E740481C1C}">
                    <a14:useLocalDpi xmlns:a14="http://schemas.microsoft.com/office/drawing/2010/main" val="0"/>
                  </a:ext>
                </a:extLst>
              </a:blip>
              <a:stretch>
                <a:fillRect/>
              </a:stretch>
            </p:blipFill>
            <p:spPr>
              <a:xfrm>
                <a:off x="9715024" y="5573534"/>
                <a:ext cx="830404" cy="828587"/>
              </a:xfrm>
              <a:prstGeom prst="rect">
                <a:avLst/>
              </a:prstGeom>
            </p:spPr>
          </p:pic>
          <p:pic>
            <p:nvPicPr>
              <p:cNvPr id="30" name="Picture 29" descr="Shape&#10;&#10;Description automatically generated with low confidence">
                <a:extLst>
                  <a:ext uri="{FF2B5EF4-FFF2-40B4-BE49-F238E27FC236}">
                    <a16:creationId xmlns:a16="http://schemas.microsoft.com/office/drawing/2014/main" id="{50C51828-8673-4CAF-A590-B5ABE82B7DBD}"/>
                  </a:ext>
                </a:extLst>
              </p:cNvPr>
              <p:cNvPicPr>
                <a:picLocks noChangeAspect="1"/>
              </p:cNvPicPr>
              <p:nvPr/>
            </p:nvPicPr>
            <p:blipFill>
              <a:blip r:embed="rId18" cstate="print">
                <a:alphaModFix amt="15000"/>
                <a:extLst>
                  <a:ext uri="{28A0092B-C50C-407E-A947-70E740481C1C}">
                    <a14:useLocalDpi xmlns:a14="http://schemas.microsoft.com/office/drawing/2010/main" val="0"/>
                  </a:ext>
                </a:extLst>
              </a:blip>
              <a:stretch>
                <a:fillRect/>
              </a:stretch>
            </p:blipFill>
            <p:spPr>
              <a:xfrm>
                <a:off x="11647926" y="173636"/>
                <a:ext cx="919625" cy="776822"/>
              </a:xfrm>
              <a:prstGeom prst="rect">
                <a:avLst/>
              </a:prstGeom>
            </p:spPr>
          </p:pic>
          <p:pic>
            <p:nvPicPr>
              <p:cNvPr id="31" name="Picture 30" descr="Shape&#10;&#10;Description automatically generated with low confidence">
                <a:extLst>
                  <a:ext uri="{FF2B5EF4-FFF2-40B4-BE49-F238E27FC236}">
                    <a16:creationId xmlns:a16="http://schemas.microsoft.com/office/drawing/2014/main" id="{88EE2AA1-AF14-45EB-A7D7-19099C8FBF2B}"/>
                  </a:ext>
                </a:extLst>
              </p:cNvPr>
              <p:cNvPicPr>
                <a:picLocks noChangeAspect="1"/>
              </p:cNvPicPr>
              <p:nvPr/>
            </p:nvPicPr>
            <p:blipFill>
              <a:blip r:embed="rId17" cstate="print">
                <a:alphaModFix amt="24000"/>
                <a:extLst>
                  <a:ext uri="{28A0092B-C50C-407E-A947-70E740481C1C}">
                    <a14:useLocalDpi xmlns:a14="http://schemas.microsoft.com/office/drawing/2010/main" val="0"/>
                  </a:ext>
                </a:extLst>
              </a:blip>
              <a:stretch>
                <a:fillRect/>
              </a:stretch>
            </p:blipFill>
            <p:spPr>
              <a:xfrm>
                <a:off x="11255303" y="2986242"/>
                <a:ext cx="1312249" cy="1325564"/>
              </a:xfrm>
              <a:prstGeom prst="rect">
                <a:avLst/>
              </a:prstGeom>
            </p:spPr>
          </p:pic>
          <p:pic>
            <p:nvPicPr>
              <p:cNvPr id="32" name="Picture 31" descr="Shape&#10;&#10;Description automatically generated with low confidence">
                <a:extLst>
                  <a:ext uri="{FF2B5EF4-FFF2-40B4-BE49-F238E27FC236}">
                    <a16:creationId xmlns:a16="http://schemas.microsoft.com/office/drawing/2014/main" id="{B2A9D1D0-6A84-4D37-883B-95A9EB258288}"/>
                  </a:ext>
                </a:extLst>
              </p:cNvPr>
              <p:cNvPicPr>
                <a:picLocks noChangeAspect="1"/>
              </p:cNvPicPr>
              <p:nvPr/>
            </p:nvPicPr>
            <p:blipFill>
              <a:blip r:embed="rId17" cstate="print">
                <a:alphaModFix amt="24000"/>
                <a:extLst>
                  <a:ext uri="{28A0092B-C50C-407E-A947-70E740481C1C}">
                    <a14:useLocalDpi xmlns:a14="http://schemas.microsoft.com/office/drawing/2010/main" val="0"/>
                  </a:ext>
                </a:extLst>
              </a:blip>
              <a:stretch>
                <a:fillRect/>
              </a:stretch>
            </p:blipFill>
            <p:spPr>
              <a:xfrm>
                <a:off x="11953649" y="1490103"/>
                <a:ext cx="1312249" cy="1325564"/>
              </a:xfrm>
              <a:prstGeom prst="rect">
                <a:avLst/>
              </a:prstGeom>
            </p:spPr>
          </p:pic>
          <p:pic>
            <p:nvPicPr>
              <p:cNvPr id="33" name="Picture 32" descr="Shape&#10;&#10;Description automatically generated with low confidence">
                <a:extLst>
                  <a:ext uri="{FF2B5EF4-FFF2-40B4-BE49-F238E27FC236}">
                    <a16:creationId xmlns:a16="http://schemas.microsoft.com/office/drawing/2014/main" id="{8C613F10-F189-43AB-927E-4CF7117E966F}"/>
                  </a:ext>
                </a:extLst>
              </p:cNvPr>
              <p:cNvPicPr>
                <a:picLocks noChangeAspect="1"/>
              </p:cNvPicPr>
              <p:nvPr/>
            </p:nvPicPr>
            <p:blipFill>
              <a:blip r:embed="rId21" cstate="print">
                <a:alphaModFix amt="24000"/>
                <a:extLst>
                  <a:ext uri="{28A0092B-C50C-407E-A947-70E740481C1C}">
                    <a14:useLocalDpi xmlns:a14="http://schemas.microsoft.com/office/drawing/2010/main" val="0"/>
                  </a:ext>
                </a:extLst>
              </a:blip>
              <a:stretch>
                <a:fillRect/>
              </a:stretch>
            </p:blipFill>
            <p:spPr>
              <a:xfrm>
                <a:off x="12034844" y="2866795"/>
                <a:ext cx="834654" cy="843123"/>
              </a:xfrm>
              <a:prstGeom prst="rect">
                <a:avLst/>
              </a:prstGeom>
            </p:spPr>
          </p:pic>
          <p:pic>
            <p:nvPicPr>
              <p:cNvPr id="34" name="Picture 33" descr="Shape&#10;&#10;Description automatically generated with low confidence">
                <a:extLst>
                  <a:ext uri="{FF2B5EF4-FFF2-40B4-BE49-F238E27FC236}">
                    <a16:creationId xmlns:a16="http://schemas.microsoft.com/office/drawing/2014/main" id="{5116AB99-D537-4237-A718-4BCA1B2DD5DF}"/>
                  </a:ext>
                </a:extLst>
              </p:cNvPr>
              <p:cNvPicPr>
                <a:picLocks noChangeAspect="1"/>
              </p:cNvPicPr>
              <p:nvPr/>
            </p:nvPicPr>
            <p:blipFill>
              <a:blip r:embed="rId12">
                <a:alphaModFix amt="19000"/>
                <a:extLst>
                  <a:ext uri="{28A0092B-C50C-407E-A947-70E740481C1C}">
                    <a14:useLocalDpi xmlns:a14="http://schemas.microsoft.com/office/drawing/2010/main" val="0"/>
                  </a:ext>
                </a:extLst>
              </a:blip>
              <a:stretch>
                <a:fillRect/>
              </a:stretch>
            </p:blipFill>
            <p:spPr>
              <a:xfrm>
                <a:off x="10933398" y="-31007"/>
                <a:ext cx="2237517" cy="2237516"/>
              </a:xfrm>
              <a:prstGeom prst="rect">
                <a:avLst/>
              </a:prstGeom>
            </p:spPr>
          </p:pic>
        </p:grpSp>
        <p:sp>
          <p:nvSpPr>
            <p:cNvPr id="10" name="TextBox 9">
              <a:extLst>
                <a:ext uri="{FF2B5EF4-FFF2-40B4-BE49-F238E27FC236}">
                  <a16:creationId xmlns:a16="http://schemas.microsoft.com/office/drawing/2014/main" id="{07269C90-5FEE-4140-BD78-1AEC46260CF5}"/>
                </a:ext>
              </a:extLst>
            </p:cNvPr>
            <p:cNvSpPr txBox="1"/>
            <p:nvPr/>
          </p:nvSpPr>
          <p:spPr>
            <a:xfrm>
              <a:off x="6911913" y="6355875"/>
              <a:ext cx="4303987" cy="584775"/>
            </a:xfrm>
            <a:prstGeom prst="rect">
              <a:avLst/>
            </a:prstGeom>
            <a:noFill/>
          </p:spPr>
          <p:txBody>
            <a:bodyPr wrap="square">
              <a:spAutoFit/>
            </a:bodyPr>
            <a:lstStyle/>
            <a:p>
              <a:pPr algn="ctr"/>
              <a:r>
                <a:rPr lang="en-US" sz="1600" b="1" i="0" dirty="0">
                  <a:effectLst/>
                </a:rPr>
                <a:t>Artwork by </a:t>
              </a:r>
              <a:r>
                <a:rPr lang="en-US" sz="1600" b="1" i="0" dirty="0">
                  <a:effectLst/>
                  <a:hlinkClick r:id="rId22">
                    <a:extLst>
                      <a:ext uri="{A12FA001-AC4F-418D-AE19-62706E023703}">
                        <ahyp:hlinkClr xmlns:ahyp="http://schemas.microsoft.com/office/drawing/2018/hyperlinkcolor" val="tx"/>
                      </a:ext>
                    </a:extLst>
                  </a:hlinkClick>
                </a:rPr>
                <a:t>Hi Profile</a:t>
              </a:r>
              <a:r>
                <a:rPr lang="en-US" sz="1600" b="1" i="0" dirty="0">
                  <a:effectLst/>
                </a:rPr>
                <a:t> is licensed under </a:t>
              </a:r>
              <a:br>
                <a:rPr lang="en-US" sz="1600" b="1" i="0" dirty="0">
                  <a:effectLst/>
                </a:rPr>
              </a:br>
              <a:r>
                <a:rPr lang="en-US" sz="1600" b="1" i="0" dirty="0">
                  <a:effectLst/>
                </a:rPr>
                <a:t>a </a:t>
              </a:r>
              <a:r>
                <a:rPr lang="en-US" sz="1600" b="1" i="0" u="sng" strike="noStrike" dirty="0">
                  <a:effectLst/>
                  <a:hlinkClick r:id="rId23">
                    <a:extLst>
                      <a:ext uri="{A12FA001-AC4F-418D-AE19-62706E023703}">
                        <ahyp:hlinkClr xmlns:ahyp="http://schemas.microsoft.com/office/drawing/2018/hyperlinkcolor" val="tx"/>
                      </a:ext>
                    </a:extLst>
                  </a:hlinkClick>
                </a:rPr>
                <a:t>CC BY-NC-SA 4.0 International License.</a:t>
              </a:r>
              <a:endParaRPr lang="en-CA" sz="1600" b="1" dirty="0"/>
            </a:p>
          </p:txBody>
        </p:sp>
      </p:grpSp>
    </p:spTree>
    <p:extLst>
      <p:ext uri="{BB962C8B-B14F-4D97-AF65-F5344CB8AC3E}">
        <p14:creationId xmlns:p14="http://schemas.microsoft.com/office/powerpoint/2010/main" val="1766638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09B408C-5E93-4204-A1D1-81E491423341}"/>
              </a:ext>
            </a:extLst>
          </p:cNvPr>
          <p:cNvGrpSpPr/>
          <p:nvPr/>
        </p:nvGrpSpPr>
        <p:grpSpPr>
          <a:xfrm>
            <a:off x="-50082" y="-116115"/>
            <a:ext cx="12292164" cy="7296620"/>
            <a:chOff x="-56622" y="-72572"/>
            <a:chExt cx="12292164" cy="7296620"/>
          </a:xfrm>
        </p:grpSpPr>
        <p:pic>
          <p:nvPicPr>
            <p:cNvPr id="11" name="Picture 2" descr="Free Workless man holding cardboard Stock Photo">
              <a:extLst>
                <a:ext uri="{FF2B5EF4-FFF2-40B4-BE49-F238E27FC236}">
                  <a16:creationId xmlns:a16="http://schemas.microsoft.com/office/drawing/2014/main" id="{662F9B1C-07D7-46AA-BBC7-D4B6F38214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 t="47109" r="-214" b="15530"/>
            <a:stretch/>
          </p:blipFill>
          <p:spPr bwMode="auto">
            <a:xfrm>
              <a:off x="-1968" y="29028"/>
              <a:ext cx="1223751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1EC8D124-12B1-4870-BBA0-907B51D91A01}"/>
                </a:ext>
              </a:extLst>
            </p:cNvPr>
            <p:cNvSpPr/>
            <p:nvPr/>
          </p:nvSpPr>
          <p:spPr>
            <a:xfrm>
              <a:off x="-30996" y="-72572"/>
              <a:ext cx="12222996" cy="7017657"/>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hlinkClick r:id="rId4"/>
              <a:extLst>
                <a:ext uri="{FF2B5EF4-FFF2-40B4-BE49-F238E27FC236}">
                  <a16:creationId xmlns:a16="http://schemas.microsoft.com/office/drawing/2014/main" id="{31B49680-63C5-423D-BECB-6A722A04C7D8}"/>
                </a:ext>
              </a:extLst>
            </p:cNvPr>
            <p:cNvSpPr txBox="1"/>
            <p:nvPr/>
          </p:nvSpPr>
          <p:spPr>
            <a:xfrm>
              <a:off x="-56622" y="6424477"/>
              <a:ext cx="12237510" cy="799571"/>
            </a:xfrm>
            <a:prstGeom prst="rect">
              <a:avLst/>
            </a:prstGeom>
            <a:noFill/>
          </p:spPr>
          <p:txBody>
            <a:bodyPr wrap="square">
              <a:spAutoFit/>
            </a:bodyPr>
            <a:lstStyle/>
            <a:p>
              <a:pPr algn="ctr"/>
              <a:r>
                <a:rPr lang="en-CA" sz="1600" b="1" i="0" dirty="0">
                  <a:solidFill>
                    <a:schemeClr val="bg1"/>
                  </a:solidFill>
                  <a:effectLst/>
                </a:rPr>
                <a:t>Photo by Ron </a:t>
              </a:r>
              <a:r>
                <a:rPr lang="en-CA" sz="1600" b="1" i="0" dirty="0" err="1">
                  <a:solidFill>
                    <a:schemeClr val="bg1"/>
                  </a:solidFill>
                  <a:effectLst/>
                </a:rPr>
                <a:t>Lach</a:t>
              </a:r>
              <a:r>
                <a:rPr lang="en-CA" sz="1600" b="1" i="0" dirty="0">
                  <a:solidFill>
                    <a:schemeClr val="bg1"/>
                  </a:solidFill>
                  <a:effectLst/>
                </a:rPr>
                <a:t> – Pexels.com</a:t>
              </a:r>
              <a:endParaRPr lang="en-CA" sz="1600" b="1" dirty="0">
                <a:solidFill>
                  <a:schemeClr val="bg1"/>
                </a:solidFill>
              </a:endParaRPr>
            </a:p>
          </p:txBody>
        </p:sp>
      </p:grpSp>
      <p:sp>
        <p:nvSpPr>
          <p:cNvPr id="6" name="Rectangle 5">
            <a:extLst>
              <a:ext uri="{FF2B5EF4-FFF2-40B4-BE49-F238E27FC236}">
                <a16:creationId xmlns:a16="http://schemas.microsoft.com/office/drawing/2014/main" id="{EF02C2B9-7CED-4AA1-AFD5-7132F9704FCD}"/>
              </a:ext>
            </a:extLst>
          </p:cNvPr>
          <p:cNvSpPr/>
          <p:nvPr/>
        </p:nvSpPr>
        <p:spPr>
          <a:xfrm>
            <a:off x="-30996" y="2669580"/>
            <a:ext cx="12222996"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30996" y="2671240"/>
            <a:ext cx="12222996"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 OUT SESSION</a:t>
            </a:r>
          </a:p>
        </p:txBody>
      </p:sp>
      <p:sp>
        <p:nvSpPr>
          <p:cNvPr id="9" name="TextBox 8">
            <a:extLst>
              <a:ext uri="{FF2B5EF4-FFF2-40B4-BE49-F238E27FC236}">
                <a16:creationId xmlns:a16="http://schemas.microsoft.com/office/drawing/2014/main" id="{FA677D58-4B91-4C32-A5E7-2C333B9A10C4}"/>
              </a:ext>
            </a:extLst>
          </p:cNvPr>
          <p:cNvSpPr txBox="1"/>
          <p:nvPr/>
        </p:nvSpPr>
        <p:spPr>
          <a:xfrm>
            <a:off x="371475" y="5704185"/>
            <a:ext cx="1144904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b="1" dirty="0">
                <a:solidFill>
                  <a:schemeClr val="bg1"/>
                </a:solidFill>
                <a:hlinkClick r:id="rId5">
                  <a:extLst>
                    <a:ext uri="{A12FA001-AC4F-418D-AE19-62706E023703}">
                      <ahyp:hlinkClr xmlns:ahyp="http://schemas.microsoft.com/office/drawing/2018/hyperlinkcolor" val="tx"/>
                    </a:ext>
                  </a:extLst>
                </a:hlinkClick>
              </a:rPr>
              <a:t>https://corporatefinanceinstitute.com/resources/knowledge/economics/unemployment</a:t>
            </a:r>
            <a:endParaRPr lang="en-CA" sz="2400" b="1" dirty="0">
              <a:solidFill>
                <a:schemeClr val="bg1"/>
              </a:solidFill>
            </a:endParaRPr>
          </a:p>
        </p:txBody>
      </p:sp>
    </p:spTree>
    <p:extLst>
      <p:ext uri="{BB962C8B-B14F-4D97-AF65-F5344CB8AC3E}">
        <p14:creationId xmlns:p14="http://schemas.microsoft.com/office/powerpoint/2010/main" val="385830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with low confidence">
            <a:extLst>
              <a:ext uri="{FF2B5EF4-FFF2-40B4-BE49-F238E27FC236}">
                <a16:creationId xmlns:a16="http://schemas.microsoft.com/office/drawing/2014/main" id="{1E3695E1-3F54-4EFB-81D1-B086778747AA}"/>
              </a:ext>
            </a:extLst>
          </p:cNvPr>
          <p:cNvPicPr>
            <a:picLocks noChangeAspect="1"/>
          </p:cNvPicPr>
          <p:nvPr/>
        </p:nvPicPr>
        <p:blipFill rotWithShape="1">
          <a:blip r:embed="rId3">
            <a:extLst>
              <a:ext uri="{28A0092B-C50C-407E-A947-70E740481C1C}">
                <a14:useLocalDpi xmlns:a14="http://schemas.microsoft.com/office/drawing/2010/main" val="0"/>
              </a:ext>
            </a:extLst>
          </a:blip>
          <a:srcRect l="13519" t="39080" r="23343" b="9525"/>
          <a:stretch/>
        </p:blipFill>
        <p:spPr>
          <a:xfrm>
            <a:off x="2376337" y="0"/>
            <a:ext cx="7439326" cy="6182506"/>
          </a:xfrm>
          <a:prstGeom prst="rect">
            <a:avLst/>
          </a:prstGeom>
        </p:spPr>
      </p:pic>
      <p:sp>
        <p:nvSpPr>
          <p:cNvPr id="10" name="Rectangle 9">
            <a:extLst>
              <a:ext uri="{FF2B5EF4-FFF2-40B4-BE49-F238E27FC236}">
                <a16:creationId xmlns:a16="http://schemas.microsoft.com/office/drawing/2014/main" id="{253B9806-D8D2-4950-8B0A-692C59B6496E}"/>
              </a:ext>
            </a:extLst>
          </p:cNvPr>
          <p:cNvSpPr/>
          <p:nvPr/>
        </p:nvSpPr>
        <p:spPr>
          <a:xfrm>
            <a:off x="46494" y="0"/>
            <a:ext cx="12161004" cy="6858001"/>
          </a:xfrm>
          <a:prstGeom prst="rect">
            <a:avLst/>
          </a:prstGeom>
          <a:gradFill>
            <a:gsLst>
              <a:gs pos="96000">
                <a:schemeClr val="bg1"/>
              </a:gs>
              <a:gs pos="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898F4E6-F7E6-494F-9A33-6D41BEB1AAEF}"/>
              </a:ext>
            </a:extLst>
          </p:cNvPr>
          <p:cNvSpPr txBox="1"/>
          <p:nvPr/>
        </p:nvSpPr>
        <p:spPr>
          <a:xfrm>
            <a:off x="30996" y="3026182"/>
            <a:ext cx="12192000" cy="2554545"/>
          </a:xfrm>
          <a:prstGeom prst="rect">
            <a:avLst/>
          </a:prstGeom>
          <a:noFill/>
        </p:spPr>
        <p:txBody>
          <a:bodyPr wrap="square" rtlCol="0">
            <a:spAutoFit/>
          </a:bodyPr>
          <a:lstStyle/>
          <a:p>
            <a:pPr algn="ctr"/>
            <a:r>
              <a:rPr lang="en-US" sz="8000" b="1" spc="300" dirty="0">
                <a:latin typeface="Alégre Sans" panose="02060606060101040101" pitchFamily="18" charset="0"/>
              </a:rPr>
              <a:t>Acknowledgement</a:t>
            </a:r>
            <a:r>
              <a:rPr lang="en-US" sz="8000" b="1" spc="300" dirty="0">
                <a:solidFill>
                  <a:srgbClr val="C00000"/>
                </a:solidFill>
                <a:latin typeface="Alégre Sans" panose="02060606060101040101" pitchFamily="18" charset="0"/>
              </a:rPr>
              <a:t> </a:t>
            </a:r>
          </a:p>
          <a:p>
            <a:pPr algn="ctr"/>
            <a:r>
              <a:rPr lang="en-US" sz="8000" b="1" spc="300" dirty="0">
                <a:latin typeface="Alégre Sans" panose="02060606060101040101" pitchFamily="18" charset="0"/>
              </a:rPr>
              <a:t>Traditional Lands</a:t>
            </a:r>
          </a:p>
        </p:txBody>
      </p:sp>
      <p:sp>
        <p:nvSpPr>
          <p:cNvPr id="8" name="TextBox 7">
            <a:hlinkClick r:id="rId4"/>
            <a:extLst>
              <a:ext uri="{FF2B5EF4-FFF2-40B4-BE49-F238E27FC236}">
                <a16:creationId xmlns:a16="http://schemas.microsoft.com/office/drawing/2014/main" id="{3A490E07-1167-4F1D-979C-CF970830B29D}"/>
              </a:ext>
            </a:extLst>
          </p:cNvPr>
          <p:cNvSpPr txBox="1"/>
          <p:nvPr/>
        </p:nvSpPr>
        <p:spPr>
          <a:xfrm>
            <a:off x="371475" y="6366365"/>
            <a:ext cx="11449050" cy="307777"/>
          </a:xfrm>
          <a:prstGeom prst="rect">
            <a:avLst/>
          </a:prstGeom>
          <a:noFill/>
        </p:spPr>
        <p:txBody>
          <a:bodyPr wrap="square">
            <a:spAutoFit/>
          </a:bodyPr>
          <a:lstStyle/>
          <a:p>
            <a:pPr algn="ctr"/>
            <a:r>
              <a:rPr lang="en-CA" sz="1400" b="1" dirty="0"/>
              <a:t>Canada Map Vectors by </a:t>
            </a:r>
            <a:r>
              <a:rPr lang="en-CA" sz="1400" b="1" dirty="0" err="1"/>
              <a:t>Vecteezy</a:t>
            </a:r>
            <a:endParaRPr lang="en-CA" sz="1400" b="1" dirty="0"/>
          </a:p>
        </p:txBody>
      </p:sp>
    </p:spTree>
    <p:extLst>
      <p:ext uri="{BB962C8B-B14F-4D97-AF65-F5344CB8AC3E}">
        <p14:creationId xmlns:p14="http://schemas.microsoft.com/office/powerpoint/2010/main" val="561267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5CBB6E7-83EF-41B7-9927-395849AFA83C}"/>
              </a:ext>
            </a:extLst>
          </p:cNvPr>
          <p:cNvGrpSpPr/>
          <p:nvPr/>
        </p:nvGrpSpPr>
        <p:grpSpPr>
          <a:xfrm>
            <a:off x="-56622" y="-110672"/>
            <a:ext cx="12292164" cy="7296620"/>
            <a:chOff x="-56622" y="-72572"/>
            <a:chExt cx="12292164" cy="7296620"/>
          </a:xfrm>
        </p:grpSpPr>
        <p:pic>
          <p:nvPicPr>
            <p:cNvPr id="10" name="Picture 2" descr="Free Workless man holding cardboard Stock Photo">
              <a:extLst>
                <a:ext uri="{FF2B5EF4-FFF2-40B4-BE49-F238E27FC236}">
                  <a16:creationId xmlns:a16="http://schemas.microsoft.com/office/drawing/2014/main" id="{BCF6CEAD-8166-4906-9C90-F828D1E8AF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 t="47109" r="-214" b="15530"/>
            <a:stretch/>
          </p:blipFill>
          <p:spPr bwMode="auto">
            <a:xfrm>
              <a:off x="-1968" y="29028"/>
              <a:ext cx="1223751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D3BB3-AB0E-4172-A8FF-55ED6134130A}"/>
                </a:ext>
              </a:extLst>
            </p:cNvPr>
            <p:cNvSpPr/>
            <p:nvPr/>
          </p:nvSpPr>
          <p:spPr>
            <a:xfrm>
              <a:off x="-30996" y="-72572"/>
              <a:ext cx="12222996" cy="7017657"/>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F02C2B9-7CED-4AA1-AFD5-7132F9704FCD}"/>
                </a:ext>
              </a:extLst>
            </p:cNvPr>
            <p:cNvSpPr/>
            <p:nvPr/>
          </p:nvSpPr>
          <p:spPr>
            <a:xfrm>
              <a:off x="-30996" y="2669580"/>
              <a:ext cx="12222996"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30996" y="2671240"/>
              <a:ext cx="12222996"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YOUTH UNEMPLOYMENT</a:t>
              </a:r>
            </a:p>
          </p:txBody>
        </p:sp>
        <p:sp>
          <p:nvSpPr>
            <p:cNvPr id="11" name="TextBox 10">
              <a:hlinkClick r:id="rId4"/>
              <a:extLst>
                <a:ext uri="{FF2B5EF4-FFF2-40B4-BE49-F238E27FC236}">
                  <a16:creationId xmlns:a16="http://schemas.microsoft.com/office/drawing/2014/main" id="{D307034C-43E1-4D6B-B947-7EA11E4B28C8}"/>
                </a:ext>
              </a:extLst>
            </p:cNvPr>
            <p:cNvSpPr txBox="1"/>
            <p:nvPr/>
          </p:nvSpPr>
          <p:spPr>
            <a:xfrm>
              <a:off x="-56622" y="6424477"/>
              <a:ext cx="12237510" cy="799571"/>
            </a:xfrm>
            <a:prstGeom prst="rect">
              <a:avLst/>
            </a:prstGeom>
            <a:noFill/>
          </p:spPr>
          <p:txBody>
            <a:bodyPr wrap="square">
              <a:spAutoFit/>
            </a:bodyPr>
            <a:lstStyle/>
            <a:p>
              <a:pPr algn="ctr"/>
              <a:r>
                <a:rPr lang="en-CA" sz="1600" b="1" i="0" dirty="0">
                  <a:solidFill>
                    <a:schemeClr val="bg1"/>
                  </a:solidFill>
                  <a:effectLst/>
                </a:rPr>
                <a:t>Photo by Ron </a:t>
              </a:r>
              <a:r>
                <a:rPr lang="en-CA" sz="1600" b="1" i="0" dirty="0" err="1">
                  <a:solidFill>
                    <a:schemeClr val="bg1"/>
                  </a:solidFill>
                  <a:effectLst/>
                </a:rPr>
                <a:t>Lach</a:t>
              </a:r>
              <a:r>
                <a:rPr lang="en-CA" sz="1600" b="1" i="0" dirty="0">
                  <a:solidFill>
                    <a:schemeClr val="bg1"/>
                  </a:solidFill>
                  <a:effectLst/>
                </a:rPr>
                <a:t> – Pexels.com</a:t>
              </a:r>
              <a:endParaRPr lang="en-CA" sz="1600" b="1" dirty="0">
                <a:solidFill>
                  <a:schemeClr val="bg1"/>
                </a:solidFill>
              </a:endParaRPr>
            </a:p>
          </p:txBody>
        </p:sp>
      </p:grpSp>
    </p:spTree>
    <p:extLst>
      <p:ext uri="{BB962C8B-B14F-4D97-AF65-F5344CB8AC3E}">
        <p14:creationId xmlns:p14="http://schemas.microsoft.com/office/powerpoint/2010/main" val="3851977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Free Workless man holding cardboard Stock Photo">
            <a:extLst>
              <a:ext uri="{FF2B5EF4-FFF2-40B4-BE49-F238E27FC236}">
                <a16:creationId xmlns:a16="http://schemas.microsoft.com/office/drawing/2014/main" id="{8434501C-623B-4767-B71A-EE9792FACF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 t="47109" r="-214" b="15530"/>
          <a:stretch/>
        </p:blipFill>
        <p:spPr bwMode="auto">
          <a:xfrm>
            <a:off x="-1968" y="-72571"/>
            <a:ext cx="12237510" cy="695959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6ED6FF3-88E9-4614-B35D-BB2AB4B9C241}"/>
              </a:ext>
            </a:extLst>
          </p:cNvPr>
          <p:cNvSpPr/>
          <p:nvPr/>
        </p:nvSpPr>
        <p:spPr>
          <a:xfrm>
            <a:off x="-30996" y="-39007"/>
            <a:ext cx="12222996" cy="7003142"/>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hlinkClick r:id="rId4"/>
            <a:extLst>
              <a:ext uri="{FF2B5EF4-FFF2-40B4-BE49-F238E27FC236}">
                <a16:creationId xmlns:a16="http://schemas.microsoft.com/office/drawing/2014/main" id="{A48A6A1B-9CAC-47D8-9BE0-1F3C8FB50A7F}"/>
              </a:ext>
            </a:extLst>
          </p:cNvPr>
          <p:cNvSpPr txBox="1"/>
          <p:nvPr/>
        </p:nvSpPr>
        <p:spPr>
          <a:xfrm>
            <a:off x="371475" y="6371770"/>
            <a:ext cx="11449050" cy="338554"/>
          </a:xfrm>
          <a:prstGeom prst="rect">
            <a:avLst/>
          </a:prstGeom>
          <a:noFill/>
        </p:spPr>
        <p:txBody>
          <a:bodyPr wrap="square">
            <a:spAutoFit/>
          </a:bodyPr>
          <a:lstStyle/>
          <a:p>
            <a:pPr algn="ctr"/>
            <a:r>
              <a:rPr lang="en-CA" sz="1600" b="1" i="0" dirty="0">
                <a:solidFill>
                  <a:schemeClr val="bg1"/>
                </a:solidFill>
                <a:effectLst/>
              </a:rPr>
              <a:t>Photo by Ron </a:t>
            </a:r>
            <a:r>
              <a:rPr lang="en-CA" sz="1600" b="1" i="0" dirty="0" err="1">
                <a:solidFill>
                  <a:schemeClr val="bg1"/>
                </a:solidFill>
                <a:effectLst/>
              </a:rPr>
              <a:t>Lach</a:t>
            </a:r>
            <a:r>
              <a:rPr lang="en-CA" sz="1600" b="1" i="0" dirty="0">
                <a:solidFill>
                  <a:schemeClr val="bg1"/>
                </a:solidFill>
                <a:effectLst/>
              </a:rPr>
              <a:t> – Pexels.com</a:t>
            </a:r>
            <a:endParaRPr lang="en-CA" sz="1600" b="1" dirty="0">
              <a:solidFill>
                <a:schemeClr val="bg1"/>
              </a:solidFill>
            </a:endParaRPr>
          </a:p>
        </p:txBody>
      </p:sp>
      <p:sp>
        <p:nvSpPr>
          <p:cNvPr id="11" name="TextBox 10">
            <a:extLst>
              <a:ext uri="{FF2B5EF4-FFF2-40B4-BE49-F238E27FC236}">
                <a16:creationId xmlns:a16="http://schemas.microsoft.com/office/drawing/2014/main" id="{249D05CB-69C7-49F4-A430-8CCEF4F83BB9}"/>
              </a:ext>
            </a:extLst>
          </p:cNvPr>
          <p:cNvSpPr txBox="1"/>
          <p:nvPr/>
        </p:nvSpPr>
        <p:spPr>
          <a:xfrm>
            <a:off x="371475" y="1590676"/>
            <a:ext cx="11704677" cy="4093428"/>
          </a:xfrm>
          <a:prstGeom prst="rect">
            <a:avLst/>
          </a:prstGeom>
          <a:noFill/>
        </p:spPr>
        <p:txBody>
          <a:bodyPr wrap="square">
            <a:spAutoFit/>
          </a:bodyPr>
          <a:lstStyle/>
          <a:p>
            <a:pPr marL="514350" indent="-514350">
              <a:buFont typeface="+mj-lt"/>
              <a:buAutoNum type="arabicPeriod"/>
            </a:pPr>
            <a:r>
              <a:rPr lang="en-US" sz="2600" b="1" dirty="0">
                <a:solidFill>
                  <a:schemeClr val="bg1"/>
                </a:solidFill>
              </a:rPr>
              <a:t>Where/how/why/when did the problem originate?</a:t>
            </a:r>
          </a:p>
          <a:p>
            <a:pPr marL="514350" indent="-514350">
              <a:buFont typeface="+mj-lt"/>
              <a:buAutoNum type="arabicPeriod"/>
            </a:pPr>
            <a:r>
              <a:rPr lang="en-US" sz="2600" b="1" dirty="0">
                <a:solidFill>
                  <a:schemeClr val="bg1"/>
                </a:solidFill>
              </a:rPr>
              <a:t>How has the social problem been challenged historically and by whom?</a:t>
            </a:r>
          </a:p>
          <a:p>
            <a:pPr marL="514350" indent="-514350">
              <a:buFont typeface="+mj-lt"/>
              <a:buAutoNum type="arabicPeriod"/>
            </a:pPr>
            <a:r>
              <a:rPr lang="en-US" sz="2600" b="1" dirty="0">
                <a:solidFill>
                  <a:schemeClr val="bg1"/>
                </a:solidFill>
              </a:rPr>
              <a:t>How has the social problem evolved over time? </a:t>
            </a:r>
            <a:br>
              <a:rPr lang="en-US" sz="2600" b="1" dirty="0">
                <a:solidFill>
                  <a:schemeClr val="bg1"/>
                </a:solidFill>
              </a:rPr>
            </a:br>
            <a:r>
              <a:rPr lang="en-US" sz="2600" b="1" dirty="0">
                <a:solidFill>
                  <a:schemeClr val="bg1"/>
                </a:solidFill>
              </a:rPr>
              <a:t> Have there been changes in laws, norms, practices, &amp; policies that affected it?</a:t>
            </a:r>
          </a:p>
          <a:p>
            <a:pPr marL="514350" indent="-514350">
              <a:buFont typeface="+mj-lt"/>
              <a:buAutoNum type="arabicPeriod"/>
            </a:pPr>
            <a:r>
              <a:rPr lang="en-US" sz="2600" b="1" dirty="0">
                <a:solidFill>
                  <a:schemeClr val="bg1"/>
                </a:solidFill>
              </a:rPr>
              <a:t>Has it been influenced by societal upheavals? Reforms? Revolution?</a:t>
            </a:r>
          </a:p>
          <a:p>
            <a:pPr marL="514350" indent="-514350">
              <a:buFont typeface="+mj-lt"/>
              <a:buAutoNum type="arabicPeriod"/>
            </a:pPr>
            <a:r>
              <a:rPr lang="en-US" sz="2600" b="1" dirty="0">
                <a:solidFill>
                  <a:schemeClr val="bg1"/>
                </a:solidFill>
              </a:rPr>
              <a:t>Why does the problem persist? How is hegemony achieved?</a:t>
            </a:r>
          </a:p>
          <a:p>
            <a:pPr marL="514350" indent="-514350">
              <a:buFont typeface="+mj-lt"/>
              <a:buAutoNum type="arabicPeriod"/>
            </a:pPr>
            <a:r>
              <a:rPr lang="en-US" sz="2600" b="1" dirty="0">
                <a:solidFill>
                  <a:schemeClr val="bg1"/>
                </a:solidFill>
              </a:rPr>
              <a:t>How have powerful groups prevented the social problem from being addressed? </a:t>
            </a:r>
            <a:br>
              <a:rPr lang="en-US" sz="2600" b="1" dirty="0">
                <a:solidFill>
                  <a:schemeClr val="bg1"/>
                </a:solidFill>
              </a:rPr>
            </a:br>
            <a:r>
              <a:rPr lang="en-US" sz="2600" b="1" dirty="0">
                <a:solidFill>
                  <a:schemeClr val="bg1"/>
                </a:solidFill>
              </a:rPr>
              <a:t>Have they made superficial changes that allow them to hold onto power? </a:t>
            </a:r>
            <a:br>
              <a:rPr lang="en-US" sz="2600" b="1" dirty="0">
                <a:solidFill>
                  <a:schemeClr val="bg1"/>
                </a:solidFill>
              </a:rPr>
            </a:br>
            <a:r>
              <a:rPr lang="en-US" sz="2600" b="1" dirty="0">
                <a:solidFill>
                  <a:schemeClr val="bg1"/>
                </a:solidFill>
              </a:rPr>
              <a:t>Or have they used overt institutional power such as the courts, military, or police forces?</a:t>
            </a:r>
          </a:p>
        </p:txBody>
      </p:sp>
      <p:sp>
        <p:nvSpPr>
          <p:cNvPr id="12" name="TextBox 11">
            <a:extLst>
              <a:ext uri="{FF2B5EF4-FFF2-40B4-BE49-F238E27FC236}">
                <a16:creationId xmlns:a16="http://schemas.microsoft.com/office/drawing/2014/main" id="{00E708B5-1B26-4B3B-9BDC-42DC559FE0A5}"/>
              </a:ext>
            </a:extLst>
          </p:cNvPr>
          <p:cNvSpPr txBox="1"/>
          <p:nvPr/>
        </p:nvSpPr>
        <p:spPr>
          <a:xfrm>
            <a:off x="371475" y="68084"/>
            <a:ext cx="5724525"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solidFill>
                  <a:schemeClr val="bg1"/>
                </a:solidFill>
              </a:rPr>
              <a:t>QUESTIONS</a:t>
            </a:r>
          </a:p>
        </p:txBody>
      </p:sp>
    </p:spTree>
    <p:extLst>
      <p:ext uri="{BB962C8B-B14F-4D97-AF65-F5344CB8AC3E}">
        <p14:creationId xmlns:p14="http://schemas.microsoft.com/office/powerpoint/2010/main" val="1426506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5999" y="68084"/>
            <a:ext cx="5724525"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HISTORICAL CONTEXT</a:t>
            </a:r>
          </a:p>
        </p:txBody>
      </p:sp>
      <p:sp>
        <p:nvSpPr>
          <p:cNvPr id="8" name="TextBox 7">
            <a:extLst>
              <a:ext uri="{FF2B5EF4-FFF2-40B4-BE49-F238E27FC236}">
                <a16:creationId xmlns:a16="http://schemas.microsoft.com/office/drawing/2014/main" id="{A8868435-3154-44DF-A700-DE3384F52975}"/>
              </a:ext>
            </a:extLst>
          </p:cNvPr>
          <p:cNvSpPr txBox="1"/>
          <p:nvPr/>
        </p:nvSpPr>
        <p:spPr>
          <a:xfrm>
            <a:off x="6095998" y="1557338"/>
            <a:ext cx="5724525" cy="2677656"/>
          </a:xfrm>
          <a:prstGeom prst="rect">
            <a:avLst/>
          </a:prstGeom>
          <a:noFill/>
        </p:spPr>
        <p:txBody>
          <a:bodyPr wrap="square">
            <a:spAutoFit/>
          </a:bodyPr>
          <a:lstStyle/>
          <a:p>
            <a:pPr>
              <a:tabLst>
                <a:tab pos="457200" algn="l"/>
              </a:tabLst>
            </a:pPr>
            <a:r>
              <a:rPr lang="en-US" sz="2400" b="0" i="0" dirty="0">
                <a:effectLst/>
              </a:rPr>
              <a:t>Identifying the historical origins of social problems tells us the context within which a social problem has developed.</a:t>
            </a:r>
          </a:p>
          <a:p>
            <a:pPr>
              <a:tabLst>
                <a:tab pos="457200" algn="l"/>
              </a:tabLst>
            </a:pPr>
            <a:endParaRPr lang="en-US" sz="2400" dirty="0"/>
          </a:p>
          <a:p>
            <a:pPr>
              <a:tabLst>
                <a:tab pos="457200" algn="l"/>
              </a:tabLst>
            </a:pPr>
            <a:r>
              <a:rPr lang="en-US" sz="2400" b="0" i="0" dirty="0">
                <a:effectLst/>
              </a:rPr>
              <a:t>For example, before thinking about youth unemployment, it’s important to understand unemployment in general</a:t>
            </a:r>
            <a:endParaRPr lang="en-CA" sz="2400" dirty="0"/>
          </a:p>
        </p:txBody>
      </p:sp>
      <p:grpSp>
        <p:nvGrpSpPr>
          <p:cNvPr id="14" name="Group 13">
            <a:extLst>
              <a:ext uri="{FF2B5EF4-FFF2-40B4-BE49-F238E27FC236}">
                <a16:creationId xmlns:a16="http://schemas.microsoft.com/office/drawing/2014/main" id="{D4BEA926-682A-469A-9C9F-B4C6C3A0A9D8}"/>
              </a:ext>
            </a:extLst>
          </p:cNvPr>
          <p:cNvGrpSpPr/>
          <p:nvPr/>
        </p:nvGrpSpPr>
        <p:grpSpPr>
          <a:xfrm>
            <a:off x="0" y="0"/>
            <a:ext cx="6543675" cy="6858000"/>
            <a:chOff x="0" y="0"/>
            <a:chExt cx="6543675" cy="6858000"/>
          </a:xfrm>
        </p:grpSpPr>
        <p:pic>
          <p:nvPicPr>
            <p:cNvPr id="15" name="Picture 6">
              <a:extLst>
                <a:ext uri="{FF2B5EF4-FFF2-40B4-BE49-F238E27FC236}">
                  <a16:creationId xmlns:a16="http://schemas.microsoft.com/office/drawing/2014/main" id="{D1E5E6DD-0E60-4C61-8529-358650E8CD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036" b="7176"/>
            <a:stretch/>
          </p:blipFill>
          <p:spPr bwMode="auto">
            <a:xfrm>
              <a:off x="0" y="0"/>
              <a:ext cx="57245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3A4639D-03E8-41C3-80CC-13DF93C54A1A}"/>
                </a:ext>
              </a:extLst>
            </p:cNvPr>
            <p:cNvSpPr txBox="1"/>
            <p:nvPr/>
          </p:nvSpPr>
          <p:spPr>
            <a:xfrm>
              <a:off x="371475" y="6420584"/>
              <a:ext cx="6172200" cy="369332"/>
            </a:xfrm>
            <a:prstGeom prst="rect">
              <a:avLst/>
            </a:prstGeom>
            <a:noFill/>
          </p:spPr>
          <p:txBody>
            <a:bodyPr wrap="square">
              <a:spAutoFit/>
            </a:bodyPr>
            <a:lstStyle/>
            <a:p>
              <a:r>
                <a:rPr lang="en-US" b="1" i="0" dirty="0">
                  <a:effectLst/>
                  <a:latin typeface="Calibri" panose="020F0502020204030204" pitchFamily="34" charset="0"/>
                </a:rPr>
                <a:t>Image by </a:t>
              </a:r>
              <a:r>
                <a:rPr lang="en-US" b="1" i="0" u="none" strike="noStrike" dirty="0">
                  <a:effectLst/>
                  <a:latin typeface="Calibri" panose="020F0502020204030204" pitchFamily="34" charset="0"/>
                  <a:hlinkClick r:id="rId4">
                    <a:extLst>
                      <a:ext uri="{A12FA001-AC4F-418D-AE19-62706E023703}">
                        <ahyp:hlinkClr xmlns:ahyp="http://schemas.microsoft.com/office/drawing/2018/hyperlinkcolor" val="tx"/>
                      </a:ext>
                    </a:extLst>
                  </a:hlinkClick>
                </a:rPr>
                <a:t>Unseen Histories</a:t>
              </a:r>
              <a:r>
                <a:rPr lang="en-US" b="1" i="0" dirty="0">
                  <a:effectLst/>
                  <a:latin typeface="Calibri" panose="020F0502020204030204" pitchFamily="34" charset="0"/>
                </a:rPr>
                <a:t> on </a:t>
              </a:r>
              <a:r>
                <a:rPr lang="en-US" b="1" i="0" u="none" strike="noStrike" dirty="0">
                  <a:effectLst/>
                  <a:latin typeface="Calibri" panose="020F0502020204030204" pitchFamily="34" charset="0"/>
                  <a:hlinkClick r:id="rId5">
                    <a:extLst>
                      <a:ext uri="{A12FA001-AC4F-418D-AE19-62706E023703}">
                        <ahyp:hlinkClr xmlns:ahyp="http://schemas.microsoft.com/office/drawing/2018/hyperlinkcolor" val="tx"/>
                      </a:ext>
                    </a:extLst>
                  </a:hlinkClick>
                </a:rPr>
                <a:t>Unsplash</a:t>
              </a:r>
              <a:endParaRPr lang="en-CA" b="1" dirty="0"/>
            </a:p>
          </p:txBody>
        </p:sp>
      </p:grpSp>
    </p:spTree>
    <p:extLst>
      <p:ext uri="{BB962C8B-B14F-4D97-AF65-F5344CB8AC3E}">
        <p14:creationId xmlns:p14="http://schemas.microsoft.com/office/powerpoint/2010/main" val="612612704"/>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5999" y="68084"/>
            <a:ext cx="5724525"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HISTORICAL CONTEXT</a:t>
            </a:r>
          </a:p>
        </p:txBody>
      </p:sp>
      <p:sp>
        <p:nvSpPr>
          <p:cNvPr id="8" name="TextBox 7">
            <a:extLst>
              <a:ext uri="{FF2B5EF4-FFF2-40B4-BE49-F238E27FC236}">
                <a16:creationId xmlns:a16="http://schemas.microsoft.com/office/drawing/2014/main" id="{A8868435-3154-44DF-A700-DE3384F52975}"/>
              </a:ext>
            </a:extLst>
          </p:cNvPr>
          <p:cNvSpPr txBox="1"/>
          <p:nvPr/>
        </p:nvSpPr>
        <p:spPr>
          <a:xfrm>
            <a:off x="6095998" y="1557338"/>
            <a:ext cx="5724525" cy="5170646"/>
          </a:xfrm>
          <a:prstGeom prst="rect">
            <a:avLst/>
          </a:prstGeom>
          <a:noFill/>
        </p:spPr>
        <p:txBody>
          <a:bodyPr wrap="square">
            <a:spAutoFit/>
          </a:bodyPr>
          <a:lstStyle/>
          <a:p>
            <a:pPr marL="342900" indent="-342900">
              <a:buFont typeface="Arial" panose="020B0604020202020204" pitchFamily="34" charset="0"/>
              <a:buChar char="•"/>
              <a:tabLst>
                <a:tab pos="457200" algn="l"/>
              </a:tabLst>
            </a:pPr>
            <a:r>
              <a:rPr lang="en-US" sz="2200" b="0" i="0" dirty="0">
                <a:solidFill>
                  <a:schemeClr val="tx1">
                    <a:lumMod val="95000"/>
                    <a:lumOff val="5000"/>
                  </a:schemeClr>
                </a:solidFill>
                <a:effectLst/>
              </a:rPr>
              <a:t>Unemployment originated with the development of the economic system of capitalism.</a:t>
            </a:r>
          </a:p>
          <a:p>
            <a:pPr marL="342900" indent="-342900">
              <a:buFont typeface="Arial" panose="020B0604020202020204" pitchFamily="34" charset="0"/>
              <a:buChar char="•"/>
              <a:tabLst>
                <a:tab pos="457200" algn="l"/>
              </a:tabLst>
            </a:pPr>
            <a:r>
              <a:rPr lang="en-US" sz="2200" b="0" i="0" dirty="0">
                <a:solidFill>
                  <a:schemeClr val="tx1">
                    <a:lumMod val="95000"/>
                    <a:lumOff val="5000"/>
                  </a:schemeClr>
                </a:solidFill>
                <a:effectLst/>
              </a:rPr>
              <a:t>As capitalism evolved in 16th and 17th centuries, labour conditions were very oppressive</a:t>
            </a:r>
          </a:p>
          <a:p>
            <a:pPr marL="342900" indent="-342900">
              <a:buFont typeface="Arial" panose="020B0604020202020204" pitchFamily="34" charset="0"/>
              <a:buChar char="•"/>
              <a:tabLst>
                <a:tab pos="457200" algn="l"/>
              </a:tabLst>
            </a:pPr>
            <a:r>
              <a:rPr lang="en-US" sz="2200" b="0" i="0" dirty="0">
                <a:solidFill>
                  <a:schemeClr val="tx1">
                    <a:lumMod val="95000"/>
                    <a:lumOff val="5000"/>
                  </a:schemeClr>
                </a:solidFill>
                <a:effectLst/>
              </a:rPr>
              <a:t> Governments made it illegal for workers to organize into unions to improve working conditions</a:t>
            </a:r>
          </a:p>
          <a:p>
            <a:pPr marL="342900" indent="-342900">
              <a:buFont typeface="Arial" panose="020B0604020202020204" pitchFamily="34" charset="0"/>
              <a:buChar char="•"/>
              <a:tabLst>
                <a:tab pos="457200" algn="l"/>
              </a:tabLst>
            </a:pPr>
            <a:r>
              <a:rPr lang="en-US" sz="2200" b="0" i="0" dirty="0">
                <a:solidFill>
                  <a:schemeClr val="tx1">
                    <a:lumMod val="95000"/>
                    <a:lumOff val="5000"/>
                  </a:schemeClr>
                </a:solidFill>
                <a:effectLst/>
              </a:rPr>
              <a:t>Many union organizers were arrested and killed by the police. </a:t>
            </a:r>
          </a:p>
          <a:p>
            <a:pPr marL="342900" indent="-342900">
              <a:buFont typeface="Arial" panose="020B0604020202020204" pitchFamily="34" charset="0"/>
              <a:buChar char="•"/>
              <a:tabLst>
                <a:tab pos="457200" algn="l"/>
              </a:tabLst>
            </a:pPr>
            <a:r>
              <a:rPr lang="en-US" sz="2200" b="0" i="0" dirty="0">
                <a:solidFill>
                  <a:schemeClr val="tx1">
                    <a:lumMod val="95000"/>
                    <a:lumOff val="5000"/>
                  </a:schemeClr>
                </a:solidFill>
                <a:effectLst/>
              </a:rPr>
              <a:t>Chronic (continued) unemployment has historically been built into capitalism to keep the power of labour unions in check and keep wages low</a:t>
            </a:r>
          </a:p>
        </p:txBody>
      </p:sp>
      <p:grpSp>
        <p:nvGrpSpPr>
          <p:cNvPr id="6" name="Group 5">
            <a:extLst>
              <a:ext uri="{FF2B5EF4-FFF2-40B4-BE49-F238E27FC236}">
                <a16:creationId xmlns:a16="http://schemas.microsoft.com/office/drawing/2014/main" id="{297021DA-C5DC-444B-A8B0-C04FC88CFBE6}"/>
              </a:ext>
            </a:extLst>
          </p:cNvPr>
          <p:cNvGrpSpPr/>
          <p:nvPr/>
        </p:nvGrpSpPr>
        <p:grpSpPr>
          <a:xfrm>
            <a:off x="0" y="0"/>
            <a:ext cx="6543675" cy="6858000"/>
            <a:chOff x="0" y="0"/>
            <a:chExt cx="6543675" cy="6858000"/>
          </a:xfrm>
        </p:grpSpPr>
        <p:pic>
          <p:nvPicPr>
            <p:cNvPr id="7" name="Picture 6">
              <a:extLst>
                <a:ext uri="{FF2B5EF4-FFF2-40B4-BE49-F238E27FC236}">
                  <a16:creationId xmlns:a16="http://schemas.microsoft.com/office/drawing/2014/main" id="{7965C11A-8989-4F79-BB1F-E6387CB40D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036" b="7176"/>
            <a:stretch/>
          </p:blipFill>
          <p:spPr bwMode="auto">
            <a:xfrm>
              <a:off x="0" y="0"/>
              <a:ext cx="5724524"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FEE9DC-30CB-4018-9917-3A1CCF1D1149}"/>
                </a:ext>
              </a:extLst>
            </p:cNvPr>
            <p:cNvSpPr txBox="1"/>
            <p:nvPr/>
          </p:nvSpPr>
          <p:spPr>
            <a:xfrm>
              <a:off x="371475" y="6420584"/>
              <a:ext cx="6172200" cy="369332"/>
            </a:xfrm>
            <a:prstGeom prst="rect">
              <a:avLst/>
            </a:prstGeom>
            <a:noFill/>
          </p:spPr>
          <p:txBody>
            <a:bodyPr wrap="square">
              <a:spAutoFit/>
            </a:bodyPr>
            <a:lstStyle/>
            <a:p>
              <a:r>
                <a:rPr lang="en-US" b="1" i="0" dirty="0">
                  <a:effectLst/>
                  <a:latin typeface="Calibri" panose="020F0502020204030204" pitchFamily="34" charset="0"/>
                </a:rPr>
                <a:t>Image by </a:t>
              </a:r>
              <a:r>
                <a:rPr lang="en-US" b="1" i="0" u="none" strike="noStrike" dirty="0">
                  <a:effectLst/>
                  <a:latin typeface="Calibri" panose="020F0502020204030204" pitchFamily="34" charset="0"/>
                  <a:hlinkClick r:id="rId4">
                    <a:extLst>
                      <a:ext uri="{A12FA001-AC4F-418D-AE19-62706E023703}">
                        <ahyp:hlinkClr xmlns:ahyp="http://schemas.microsoft.com/office/drawing/2018/hyperlinkcolor" val="tx"/>
                      </a:ext>
                    </a:extLst>
                  </a:hlinkClick>
                </a:rPr>
                <a:t>Unseen Histories</a:t>
              </a:r>
              <a:r>
                <a:rPr lang="en-US" b="1" i="0" dirty="0">
                  <a:effectLst/>
                  <a:latin typeface="Calibri" panose="020F0502020204030204" pitchFamily="34" charset="0"/>
                </a:rPr>
                <a:t> on </a:t>
              </a:r>
              <a:r>
                <a:rPr lang="en-US" b="1" i="0" u="none" strike="noStrike" dirty="0">
                  <a:effectLst/>
                  <a:latin typeface="Calibri" panose="020F0502020204030204" pitchFamily="34" charset="0"/>
                  <a:hlinkClick r:id="rId5">
                    <a:extLst>
                      <a:ext uri="{A12FA001-AC4F-418D-AE19-62706E023703}">
                        <ahyp:hlinkClr xmlns:ahyp="http://schemas.microsoft.com/office/drawing/2018/hyperlinkcolor" val="tx"/>
                      </a:ext>
                    </a:extLst>
                  </a:hlinkClick>
                </a:rPr>
                <a:t>Unsplash</a:t>
              </a:r>
              <a:endParaRPr lang="en-CA" b="1" dirty="0"/>
            </a:p>
          </p:txBody>
        </p:sp>
      </p:grpSp>
    </p:spTree>
    <p:extLst>
      <p:ext uri="{BB962C8B-B14F-4D97-AF65-F5344CB8AC3E}">
        <p14:creationId xmlns:p14="http://schemas.microsoft.com/office/powerpoint/2010/main" val="291512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5999" y="68084"/>
            <a:ext cx="5724525"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HISTORICAL CONTEXT</a:t>
            </a:r>
          </a:p>
        </p:txBody>
      </p:sp>
      <p:sp>
        <p:nvSpPr>
          <p:cNvPr id="8" name="TextBox 7">
            <a:extLst>
              <a:ext uri="{FF2B5EF4-FFF2-40B4-BE49-F238E27FC236}">
                <a16:creationId xmlns:a16="http://schemas.microsoft.com/office/drawing/2014/main" id="{A8868435-3154-44DF-A700-DE3384F52975}"/>
              </a:ext>
            </a:extLst>
          </p:cNvPr>
          <p:cNvSpPr txBox="1"/>
          <p:nvPr/>
        </p:nvSpPr>
        <p:spPr>
          <a:xfrm>
            <a:off x="6095998" y="1557338"/>
            <a:ext cx="5724525" cy="4832092"/>
          </a:xfrm>
          <a:prstGeom prst="rect">
            <a:avLst/>
          </a:prstGeom>
          <a:noFill/>
        </p:spPr>
        <p:txBody>
          <a:bodyPr wrap="square">
            <a:spAutoFit/>
          </a:bodyPr>
          <a:lstStyle/>
          <a:p>
            <a:pPr marL="342900" indent="-342900">
              <a:buFont typeface="Arial" panose="020B0604020202020204" pitchFamily="34" charset="0"/>
              <a:buChar char="•"/>
              <a:tabLst>
                <a:tab pos="457200" algn="l"/>
              </a:tabLst>
            </a:pPr>
            <a:r>
              <a:rPr lang="en-US" sz="2200" b="0" i="0" dirty="0">
                <a:solidFill>
                  <a:schemeClr val="tx1">
                    <a:lumMod val="95000"/>
                    <a:lumOff val="5000"/>
                  </a:schemeClr>
                </a:solidFill>
                <a:effectLst/>
              </a:rPr>
              <a:t>Many citizens are influenced by corporate media and think tanks, such as the Fraser Institute - that produce studies to promote dominant discourses and policies favourable to the economic interests of the wealthy </a:t>
            </a:r>
          </a:p>
          <a:p>
            <a:pPr marL="342900" indent="-342900">
              <a:buFont typeface="Arial" panose="020B0604020202020204" pitchFamily="34" charset="0"/>
              <a:buChar char="•"/>
              <a:tabLst>
                <a:tab pos="457200" algn="l"/>
              </a:tabLst>
            </a:pPr>
            <a:r>
              <a:rPr lang="en-US" sz="2200" b="0" i="0" dirty="0">
                <a:solidFill>
                  <a:schemeClr val="tx1">
                    <a:lumMod val="95000"/>
                    <a:lumOff val="5000"/>
                  </a:schemeClr>
                </a:solidFill>
                <a:effectLst/>
              </a:rPr>
              <a:t>Government programs are created and exist that hire temporary foreign workers</a:t>
            </a:r>
          </a:p>
          <a:p>
            <a:pPr marL="342900" indent="-342900">
              <a:buFont typeface="Arial" panose="020B0604020202020204" pitchFamily="34" charset="0"/>
              <a:buChar char="•"/>
              <a:tabLst>
                <a:tab pos="457200" algn="l"/>
              </a:tabLst>
            </a:pPr>
            <a:r>
              <a:rPr lang="en-US" sz="2200" b="0" i="0" dirty="0">
                <a:solidFill>
                  <a:schemeClr val="tx1">
                    <a:lumMod val="95000"/>
                    <a:lumOff val="5000"/>
                  </a:schemeClr>
                </a:solidFill>
                <a:effectLst/>
              </a:rPr>
              <a:t>These programs increase inequality for vulnerable workers such as youth workers,</a:t>
            </a:r>
          </a:p>
          <a:p>
            <a:pPr marL="800100" lvl="1" indent="-342900">
              <a:buFont typeface="Arial" panose="020B0604020202020204" pitchFamily="34" charset="0"/>
              <a:buChar char="•"/>
              <a:tabLst>
                <a:tab pos="457200" algn="l"/>
              </a:tabLst>
            </a:pPr>
            <a:r>
              <a:rPr lang="en-US" sz="2200" b="0" i="0" dirty="0">
                <a:solidFill>
                  <a:schemeClr val="tx1">
                    <a:lumMod val="95000"/>
                    <a:lumOff val="5000"/>
                  </a:schemeClr>
                </a:solidFill>
                <a:effectLst/>
              </a:rPr>
              <a:t>drive wages down, </a:t>
            </a:r>
          </a:p>
          <a:p>
            <a:pPr marL="800100" lvl="1" indent="-342900">
              <a:buFont typeface="Arial" panose="020B0604020202020204" pitchFamily="34" charset="0"/>
              <a:buChar char="•"/>
              <a:tabLst>
                <a:tab pos="457200" algn="l"/>
              </a:tabLst>
            </a:pPr>
            <a:r>
              <a:rPr lang="en-US" sz="2200" b="0" i="0" dirty="0">
                <a:solidFill>
                  <a:schemeClr val="tx1">
                    <a:lumMod val="95000"/>
                    <a:lumOff val="5000"/>
                  </a:schemeClr>
                </a:solidFill>
                <a:effectLst/>
              </a:rPr>
              <a:t>create exploitative conditions for foreign workers, </a:t>
            </a:r>
          </a:p>
          <a:p>
            <a:pPr marL="800100" lvl="1" indent="-342900">
              <a:buFont typeface="Arial" panose="020B0604020202020204" pitchFamily="34" charset="0"/>
              <a:buChar char="•"/>
              <a:tabLst>
                <a:tab pos="457200" algn="l"/>
              </a:tabLst>
            </a:pPr>
            <a:r>
              <a:rPr lang="en-US" sz="2200" b="0" i="0" dirty="0">
                <a:solidFill>
                  <a:schemeClr val="tx1">
                    <a:lumMod val="95000"/>
                    <a:lumOff val="5000"/>
                  </a:schemeClr>
                </a:solidFill>
                <a:effectLst/>
              </a:rPr>
              <a:t>and reduce the ability of workers to organize</a:t>
            </a:r>
          </a:p>
        </p:txBody>
      </p:sp>
      <p:grpSp>
        <p:nvGrpSpPr>
          <p:cNvPr id="6" name="Group 5">
            <a:extLst>
              <a:ext uri="{FF2B5EF4-FFF2-40B4-BE49-F238E27FC236}">
                <a16:creationId xmlns:a16="http://schemas.microsoft.com/office/drawing/2014/main" id="{D37D65A9-2F45-4712-90C4-B5D2C5908E14}"/>
              </a:ext>
            </a:extLst>
          </p:cNvPr>
          <p:cNvGrpSpPr/>
          <p:nvPr/>
        </p:nvGrpSpPr>
        <p:grpSpPr>
          <a:xfrm>
            <a:off x="0" y="0"/>
            <a:ext cx="6543675" cy="6850063"/>
            <a:chOff x="0" y="0"/>
            <a:chExt cx="6543675" cy="6850063"/>
          </a:xfrm>
        </p:grpSpPr>
        <p:pic>
          <p:nvPicPr>
            <p:cNvPr id="7" name="Picture 6">
              <a:extLst>
                <a:ext uri="{FF2B5EF4-FFF2-40B4-BE49-F238E27FC236}">
                  <a16:creationId xmlns:a16="http://schemas.microsoft.com/office/drawing/2014/main" id="{0916E2A7-0F1F-4707-A218-639EF80179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036" b="7269"/>
            <a:stretch/>
          </p:blipFill>
          <p:spPr bwMode="auto">
            <a:xfrm>
              <a:off x="0" y="0"/>
              <a:ext cx="5724524" cy="68500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3FCE382-3BED-47E4-8719-A063BECEF78D}"/>
                </a:ext>
              </a:extLst>
            </p:cNvPr>
            <p:cNvSpPr txBox="1"/>
            <p:nvPr/>
          </p:nvSpPr>
          <p:spPr>
            <a:xfrm>
              <a:off x="371475" y="6420584"/>
              <a:ext cx="6172200" cy="369332"/>
            </a:xfrm>
            <a:prstGeom prst="rect">
              <a:avLst/>
            </a:prstGeom>
            <a:noFill/>
          </p:spPr>
          <p:txBody>
            <a:bodyPr wrap="square">
              <a:spAutoFit/>
            </a:bodyPr>
            <a:lstStyle/>
            <a:p>
              <a:r>
                <a:rPr lang="en-US" b="1" i="0" dirty="0">
                  <a:effectLst/>
                  <a:latin typeface="Calibri" panose="020F0502020204030204" pitchFamily="34" charset="0"/>
                </a:rPr>
                <a:t>Image by </a:t>
              </a:r>
              <a:r>
                <a:rPr lang="en-US" b="1" i="0" u="none" strike="noStrike" dirty="0">
                  <a:effectLst/>
                  <a:latin typeface="Calibri" panose="020F0502020204030204" pitchFamily="34" charset="0"/>
                  <a:hlinkClick r:id="rId4">
                    <a:extLst>
                      <a:ext uri="{A12FA001-AC4F-418D-AE19-62706E023703}">
                        <ahyp:hlinkClr xmlns:ahyp="http://schemas.microsoft.com/office/drawing/2018/hyperlinkcolor" val="tx"/>
                      </a:ext>
                    </a:extLst>
                  </a:hlinkClick>
                </a:rPr>
                <a:t>Unseen Histories</a:t>
              </a:r>
              <a:r>
                <a:rPr lang="en-US" b="1" i="0" dirty="0">
                  <a:effectLst/>
                  <a:latin typeface="Calibri" panose="020F0502020204030204" pitchFamily="34" charset="0"/>
                </a:rPr>
                <a:t> on </a:t>
              </a:r>
              <a:r>
                <a:rPr lang="en-US" b="1" i="0" u="none" strike="noStrike" dirty="0">
                  <a:effectLst/>
                  <a:latin typeface="Calibri" panose="020F0502020204030204" pitchFamily="34" charset="0"/>
                  <a:hlinkClick r:id="rId5">
                    <a:extLst>
                      <a:ext uri="{A12FA001-AC4F-418D-AE19-62706E023703}">
                        <ahyp:hlinkClr xmlns:ahyp="http://schemas.microsoft.com/office/drawing/2018/hyperlinkcolor" val="tx"/>
                      </a:ext>
                    </a:extLst>
                  </a:hlinkClick>
                </a:rPr>
                <a:t>Unsplash</a:t>
              </a:r>
              <a:endParaRPr lang="en-CA" b="1" dirty="0"/>
            </a:p>
          </p:txBody>
        </p:sp>
      </p:grpSp>
    </p:spTree>
    <p:extLst>
      <p:ext uri="{BB962C8B-B14F-4D97-AF65-F5344CB8AC3E}">
        <p14:creationId xmlns:p14="http://schemas.microsoft.com/office/powerpoint/2010/main" val="27581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2239" y="68084"/>
            <a:ext cx="11448286"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Individuals &amp; Community PERCEPTION</a:t>
            </a:r>
          </a:p>
        </p:txBody>
      </p:sp>
      <p:sp>
        <p:nvSpPr>
          <p:cNvPr id="8" name="TextBox 7">
            <a:extLst>
              <a:ext uri="{FF2B5EF4-FFF2-40B4-BE49-F238E27FC236}">
                <a16:creationId xmlns:a16="http://schemas.microsoft.com/office/drawing/2014/main" id="{A8868435-3154-44DF-A700-DE3384F52975}"/>
              </a:ext>
            </a:extLst>
          </p:cNvPr>
          <p:cNvSpPr txBox="1"/>
          <p:nvPr/>
        </p:nvSpPr>
        <p:spPr>
          <a:xfrm>
            <a:off x="202019" y="1557338"/>
            <a:ext cx="6450532" cy="4893647"/>
          </a:xfrm>
          <a:prstGeom prst="rect">
            <a:avLst/>
          </a:prstGeom>
          <a:noFill/>
        </p:spPr>
        <p:txBody>
          <a:bodyPr wrap="square">
            <a:spAutoFit/>
          </a:bodyPr>
          <a:lstStyle/>
          <a:p>
            <a:pPr>
              <a:tabLst>
                <a:tab pos="457200" algn="l"/>
              </a:tabLst>
            </a:pPr>
            <a:r>
              <a:rPr lang="en-US" sz="2400" b="0" i="0" dirty="0">
                <a:effectLst/>
              </a:rPr>
              <a:t>For most of us, how we perceive youth unemployment is shaped by dominant discourses in the media and popular culture.</a:t>
            </a:r>
          </a:p>
          <a:p>
            <a:pPr marL="457200" indent="-457200">
              <a:buFont typeface="Arial" panose="020B0604020202020204" pitchFamily="34" charset="0"/>
              <a:buChar char="•"/>
              <a:tabLst>
                <a:tab pos="457200" algn="l"/>
              </a:tabLst>
            </a:pPr>
            <a:r>
              <a:rPr lang="en-US" sz="2400" b="0" i="0" dirty="0">
                <a:effectLst/>
              </a:rPr>
              <a:t>In these discourses, there are </a:t>
            </a:r>
            <a:r>
              <a:rPr lang="en-US" sz="2400" b="1" i="0" dirty="0">
                <a:solidFill>
                  <a:srgbClr val="C00000"/>
                </a:solidFill>
                <a:effectLst/>
              </a:rPr>
              <a:t>three</a:t>
            </a:r>
            <a:r>
              <a:rPr lang="en-US" sz="2400" b="0" i="0" dirty="0">
                <a:effectLst/>
              </a:rPr>
              <a:t> main causes of youth unemployment: </a:t>
            </a:r>
          </a:p>
          <a:p>
            <a:pPr marL="514350" indent="-514350">
              <a:buFont typeface="+mj-lt"/>
              <a:buAutoNum type="arabicPeriod"/>
              <a:tabLst>
                <a:tab pos="457200" algn="l"/>
              </a:tabLst>
            </a:pPr>
            <a:r>
              <a:rPr lang="en-US" sz="2400" b="0" i="0" dirty="0">
                <a:effectLst/>
              </a:rPr>
              <a:t>failure of public </a:t>
            </a:r>
            <a:r>
              <a:rPr lang="en-US" sz="2400" b="1" i="0" dirty="0">
                <a:solidFill>
                  <a:srgbClr val="C00000"/>
                </a:solidFill>
                <a:effectLst/>
              </a:rPr>
              <a:t>institutions</a:t>
            </a:r>
            <a:r>
              <a:rPr lang="en-US" sz="2400" b="0" i="0" dirty="0">
                <a:effectLst/>
              </a:rPr>
              <a:t> (i.e. education), </a:t>
            </a:r>
          </a:p>
          <a:p>
            <a:pPr marL="514350" indent="-514350">
              <a:buFont typeface="+mj-lt"/>
              <a:buAutoNum type="arabicPeriod"/>
              <a:tabLst>
                <a:tab pos="457200" algn="l"/>
              </a:tabLst>
            </a:pPr>
            <a:r>
              <a:rPr lang="en-US" sz="2400" b="0" i="0" dirty="0">
                <a:effectLst/>
              </a:rPr>
              <a:t>failure of public </a:t>
            </a:r>
            <a:r>
              <a:rPr lang="en-US" sz="2400" b="1" i="0" dirty="0">
                <a:solidFill>
                  <a:srgbClr val="C00000"/>
                </a:solidFill>
                <a:effectLst/>
              </a:rPr>
              <a:t>policy</a:t>
            </a:r>
            <a:r>
              <a:rPr lang="en-US" sz="2400" b="0" i="0" dirty="0">
                <a:effectLst/>
              </a:rPr>
              <a:t> (government), </a:t>
            </a:r>
          </a:p>
          <a:p>
            <a:pPr marL="514350" indent="-514350">
              <a:buFont typeface="+mj-lt"/>
              <a:buAutoNum type="arabicPeriod"/>
              <a:tabLst>
                <a:tab pos="457200" algn="l"/>
              </a:tabLst>
            </a:pPr>
            <a:r>
              <a:rPr lang="en-US" sz="2400" b="0" i="0" dirty="0">
                <a:effectLst/>
              </a:rPr>
              <a:t>failure of the </a:t>
            </a:r>
            <a:r>
              <a:rPr lang="en-US" sz="2400" b="1" i="0" dirty="0">
                <a:solidFill>
                  <a:srgbClr val="C00000"/>
                </a:solidFill>
                <a:effectLst/>
              </a:rPr>
              <a:t>individual</a:t>
            </a:r>
            <a:r>
              <a:rPr lang="en-US" sz="2400" b="0" i="0" dirty="0">
                <a:effectLst/>
              </a:rPr>
              <a:t> (too lazy, entitled, or not properly trained) (Source: Toynbee, 2021). </a:t>
            </a:r>
          </a:p>
          <a:p>
            <a:pPr>
              <a:tabLst>
                <a:tab pos="457200" algn="l"/>
              </a:tabLst>
            </a:pPr>
            <a:endParaRPr lang="en-US" sz="2400" dirty="0"/>
          </a:p>
          <a:p>
            <a:pPr marL="457200" indent="-457200">
              <a:buFont typeface="Arial" panose="020B0604020202020204" pitchFamily="34" charset="0"/>
              <a:buChar char="•"/>
              <a:tabLst>
                <a:tab pos="457200" algn="l"/>
              </a:tabLst>
            </a:pPr>
            <a:r>
              <a:rPr lang="en-US" sz="2400" b="0" i="0" dirty="0">
                <a:effectLst/>
              </a:rPr>
              <a:t>Let’s look at an example of how these</a:t>
            </a:r>
          </a:p>
          <a:p>
            <a:pPr>
              <a:tabLst>
                <a:tab pos="457200" algn="l"/>
              </a:tabLst>
            </a:pPr>
            <a:r>
              <a:rPr lang="en-US" sz="2400" dirty="0"/>
              <a:t>	</a:t>
            </a:r>
            <a:r>
              <a:rPr lang="en-US" sz="2400" b="0" i="0" dirty="0">
                <a:effectLst/>
              </a:rPr>
              <a:t>dominant discourses sneak into discussions</a:t>
            </a:r>
            <a:br>
              <a:rPr lang="en-US" sz="2400" b="0" i="0" dirty="0">
                <a:effectLst/>
              </a:rPr>
            </a:br>
            <a:r>
              <a:rPr lang="en-US" sz="2400" b="0" i="0" dirty="0">
                <a:effectLst/>
              </a:rPr>
              <a:t>	of unemployment</a:t>
            </a:r>
            <a:endParaRPr lang="en-CA" sz="2400" dirty="0"/>
          </a:p>
        </p:txBody>
      </p:sp>
      <p:grpSp>
        <p:nvGrpSpPr>
          <p:cNvPr id="3" name="Group 2">
            <a:extLst>
              <a:ext uri="{FF2B5EF4-FFF2-40B4-BE49-F238E27FC236}">
                <a16:creationId xmlns:a16="http://schemas.microsoft.com/office/drawing/2014/main" id="{75979908-EBCD-4889-909F-38313D426C52}"/>
              </a:ext>
            </a:extLst>
          </p:cNvPr>
          <p:cNvGrpSpPr/>
          <p:nvPr/>
        </p:nvGrpSpPr>
        <p:grpSpPr>
          <a:xfrm>
            <a:off x="7024914" y="1297440"/>
            <a:ext cx="5181600" cy="5581651"/>
            <a:chOff x="7024914" y="1297440"/>
            <a:chExt cx="5181600" cy="5581651"/>
          </a:xfrm>
        </p:grpSpPr>
        <p:pic>
          <p:nvPicPr>
            <p:cNvPr id="9218" name="Picture 2" descr="Free Workless man holding cardboard Stock Photo">
              <a:extLst>
                <a:ext uri="{FF2B5EF4-FFF2-40B4-BE49-F238E27FC236}">
                  <a16:creationId xmlns:a16="http://schemas.microsoft.com/office/drawing/2014/main" id="{E2D99D94-DA59-481E-B061-BC36100D18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 t="12655" r="-214" b="15530"/>
            <a:stretch/>
          </p:blipFill>
          <p:spPr bwMode="auto">
            <a:xfrm>
              <a:off x="7024914" y="1297440"/>
              <a:ext cx="5181600" cy="55816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4"/>
              <a:extLst>
                <a:ext uri="{FF2B5EF4-FFF2-40B4-BE49-F238E27FC236}">
                  <a16:creationId xmlns:a16="http://schemas.microsoft.com/office/drawing/2014/main" id="{15F610EF-76DD-46A7-92C3-0451713F51CF}"/>
                </a:ext>
              </a:extLst>
            </p:cNvPr>
            <p:cNvSpPr txBox="1"/>
            <p:nvPr/>
          </p:nvSpPr>
          <p:spPr>
            <a:xfrm>
              <a:off x="7024914" y="6450985"/>
              <a:ext cx="5181600" cy="338554"/>
            </a:xfrm>
            <a:prstGeom prst="rect">
              <a:avLst/>
            </a:prstGeom>
            <a:noFill/>
          </p:spPr>
          <p:txBody>
            <a:bodyPr wrap="square">
              <a:spAutoFit/>
            </a:bodyPr>
            <a:lstStyle/>
            <a:p>
              <a:pPr algn="ctr"/>
              <a:r>
                <a:rPr lang="en-CA" sz="1600" b="1" i="0" dirty="0">
                  <a:solidFill>
                    <a:schemeClr val="bg1"/>
                  </a:solidFill>
                  <a:effectLst/>
                </a:rPr>
                <a:t>Photo by Ron </a:t>
              </a:r>
              <a:r>
                <a:rPr lang="en-CA" sz="1600" b="1" i="0" dirty="0" err="1">
                  <a:solidFill>
                    <a:schemeClr val="bg1"/>
                  </a:solidFill>
                  <a:effectLst/>
                </a:rPr>
                <a:t>Lach</a:t>
              </a:r>
              <a:r>
                <a:rPr lang="en-CA" sz="1600" b="1" i="0" dirty="0">
                  <a:solidFill>
                    <a:schemeClr val="bg1"/>
                  </a:solidFill>
                  <a:effectLst/>
                </a:rPr>
                <a:t> – Pexels.com</a:t>
              </a:r>
              <a:endParaRPr lang="en-CA" sz="1600" b="1" dirty="0">
                <a:solidFill>
                  <a:schemeClr val="bg1"/>
                </a:solidFill>
              </a:endParaRPr>
            </a:p>
          </p:txBody>
        </p:sp>
      </p:grpSp>
    </p:spTree>
    <p:extLst>
      <p:ext uri="{BB962C8B-B14F-4D97-AF65-F5344CB8AC3E}">
        <p14:creationId xmlns:p14="http://schemas.microsoft.com/office/powerpoint/2010/main" val="388397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2238" y="68084"/>
            <a:ext cx="11450791"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IDEOLOGY</a:t>
            </a:r>
          </a:p>
        </p:txBody>
      </p:sp>
      <p:pic>
        <p:nvPicPr>
          <p:cNvPr id="3" name="Picture 2">
            <a:extLst>
              <a:ext uri="{FF2B5EF4-FFF2-40B4-BE49-F238E27FC236}">
                <a16:creationId xmlns:a16="http://schemas.microsoft.com/office/drawing/2014/main" id="{8D23E685-DDFD-4749-BE27-562EB3426974}"/>
              </a:ext>
            </a:extLst>
          </p:cNvPr>
          <p:cNvPicPr>
            <a:picLocks noChangeAspect="1"/>
          </p:cNvPicPr>
          <p:nvPr/>
        </p:nvPicPr>
        <p:blipFill rotWithShape="1">
          <a:blip r:embed="rId3"/>
          <a:srcRect l="26175" t="41058" r="12374" b="26773"/>
          <a:stretch/>
        </p:blipFill>
        <p:spPr>
          <a:xfrm>
            <a:off x="239874" y="1785257"/>
            <a:ext cx="11583156" cy="3730171"/>
          </a:xfrm>
          <a:prstGeom prst="rect">
            <a:avLst/>
          </a:prstGeom>
        </p:spPr>
      </p:pic>
      <p:sp>
        <p:nvSpPr>
          <p:cNvPr id="9" name="TextBox 8">
            <a:extLst>
              <a:ext uri="{FF2B5EF4-FFF2-40B4-BE49-F238E27FC236}">
                <a16:creationId xmlns:a16="http://schemas.microsoft.com/office/drawing/2014/main" id="{5AC34A99-A53F-4D20-BC1F-FADD8CD9DDA8}"/>
              </a:ext>
            </a:extLst>
          </p:cNvPr>
          <p:cNvSpPr txBox="1"/>
          <p:nvPr/>
        </p:nvSpPr>
        <p:spPr>
          <a:xfrm>
            <a:off x="371475" y="1027238"/>
            <a:ext cx="11450791" cy="630667"/>
          </a:xfrm>
          <a:prstGeom prst="rect">
            <a:avLst/>
          </a:prstGeom>
        </p:spPr>
        <p:txBody>
          <a:bodyPr>
            <a:normAutofit fontScale="92500" lnSpcReduction="10000"/>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sz="4800" dirty="0">
                <a:solidFill>
                  <a:schemeClr val="tx1">
                    <a:lumMod val="65000"/>
                    <a:lumOff val="35000"/>
                  </a:schemeClr>
                </a:solidFill>
              </a:rPr>
              <a:t>AS IT RELATES TO SOCIAL PROBLEMS </a:t>
            </a:r>
          </a:p>
        </p:txBody>
      </p:sp>
    </p:spTree>
    <p:extLst>
      <p:ext uri="{BB962C8B-B14F-4D97-AF65-F5344CB8AC3E}">
        <p14:creationId xmlns:p14="http://schemas.microsoft.com/office/powerpoint/2010/main" val="249703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2239" y="68084"/>
            <a:ext cx="11448286"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DOMINANT DISCOURSE</a:t>
            </a:r>
          </a:p>
        </p:txBody>
      </p:sp>
      <p:pic>
        <p:nvPicPr>
          <p:cNvPr id="3" name="Picture 2">
            <a:extLst>
              <a:ext uri="{FF2B5EF4-FFF2-40B4-BE49-F238E27FC236}">
                <a16:creationId xmlns:a16="http://schemas.microsoft.com/office/drawing/2014/main" id="{4F519C6C-D327-471E-B205-85E57258907F}"/>
              </a:ext>
            </a:extLst>
          </p:cNvPr>
          <p:cNvPicPr>
            <a:picLocks noChangeAspect="1"/>
          </p:cNvPicPr>
          <p:nvPr/>
        </p:nvPicPr>
        <p:blipFill rotWithShape="1">
          <a:blip r:embed="rId3"/>
          <a:srcRect l="29762" t="30265" r="17738" b="36084"/>
          <a:stretch/>
        </p:blipFill>
        <p:spPr>
          <a:xfrm>
            <a:off x="327525" y="2388507"/>
            <a:ext cx="11634162" cy="4194629"/>
          </a:xfrm>
          <a:prstGeom prst="rect">
            <a:avLst/>
          </a:prstGeom>
        </p:spPr>
      </p:pic>
      <p:pic>
        <p:nvPicPr>
          <p:cNvPr id="9" name="Picture 8">
            <a:extLst>
              <a:ext uri="{FF2B5EF4-FFF2-40B4-BE49-F238E27FC236}">
                <a16:creationId xmlns:a16="http://schemas.microsoft.com/office/drawing/2014/main" id="{18AF2ECA-F349-43B4-9B0F-EECCF9D4EC94}"/>
              </a:ext>
            </a:extLst>
          </p:cNvPr>
          <p:cNvPicPr>
            <a:picLocks noChangeAspect="1"/>
          </p:cNvPicPr>
          <p:nvPr/>
        </p:nvPicPr>
        <p:blipFill rotWithShape="1">
          <a:blip r:embed="rId3"/>
          <a:srcRect l="29893" r="17607" b="92594"/>
          <a:stretch/>
        </p:blipFill>
        <p:spPr>
          <a:xfrm>
            <a:off x="357725" y="1508805"/>
            <a:ext cx="11634162" cy="923244"/>
          </a:xfrm>
          <a:prstGeom prst="rect">
            <a:avLst/>
          </a:prstGeom>
        </p:spPr>
      </p:pic>
      <p:sp>
        <p:nvSpPr>
          <p:cNvPr id="11" name="TextBox 10">
            <a:extLst>
              <a:ext uri="{FF2B5EF4-FFF2-40B4-BE49-F238E27FC236}">
                <a16:creationId xmlns:a16="http://schemas.microsoft.com/office/drawing/2014/main" id="{A42582CA-9055-4F46-9BA1-8FC5EFB811C5}"/>
              </a:ext>
            </a:extLst>
          </p:cNvPr>
          <p:cNvSpPr txBox="1"/>
          <p:nvPr/>
        </p:nvSpPr>
        <p:spPr>
          <a:xfrm>
            <a:off x="371475" y="1027238"/>
            <a:ext cx="11450791" cy="630667"/>
          </a:xfrm>
          <a:prstGeom prst="rect">
            <a:avLst/>
          </a:prstGeom>
        </p:spPr>
        <p:txBody>
          <a:bodyPr>
            <a:normAutofit fontScale="92500" lnSpcReduction="10000"/>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sz="4800" dirty="0">
                <a:solidFill>
                  <a:schemeClr val="tx1">
                    <a:lumMod val="65000"/>
                    <a:lumOff val="35000"/>
                  </a:schemeClr>
                </a:solidFill>
              </a:rPr>
              <a:t>AS IT RELATES TO SOCIAL PROBLEMS </a:t>
            </a:r>
          </a:p>
        </p:txBody>
      </p:sp>
    </p:spTree>
    <p:extLst>
      <p:ext uri="{BB962C8B-B14F-4D97-AF65-F5344CB8AC3E}">
        <p14:creationId xmlns:p14="http://schemas.microsoft.com/office/powerpoint/2010/main" val="324746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2239" y="68084"/>
            <a:ext cx="5723761" cy="2351266"/>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Institutional </a:t>
            </a:r>
          </a:p>
          <a:p>
            <a:r>
              <a:rPr lang="en-GB" dirty="0"/>
              <a:t>Perpetuation</a:t>
            </a:r>
          </a:p>
        </p:txBody>
      </p:sp>
      <p:sp>
        <p:nvSpPr>
          <p:cNvPr id="8" name="TextBox 7">
            <a:extLst>
              <a:ext uri="{FF2B5EF4-FFF2-40B4-BE49-F238E27FC236}">
                <a16:creationId xmlns:a16="http://schemas.microsoft.com/office/drawing/2014/main" id="{A56A18DF-2397-46B7-AE97-1A8C97062781}"/>
              </a:ext>
            </a:extLst>
          </p:cNvPr>
          <p:cNvSpPr txBox="1"/>
          <p:nvPr/>
        </p:nvSpPr>
        <p:spPr>
          <a:xfrm>
            <a:off x="371475" y="3081338"/>
            <a:ext cx="5724525" cy="2800767"/>
          </a:xfrm>
          <a:prstGeom prst="rect">
            <a:avLst/>
          </a:prstGeom>
          <a:noFill/>
        </p:spPr>
        <p:txBody>
          <a:bodyPr wrap="square">
            <a:spAutoFit/>
          </a:bodyPr>
          <a:lstStyle/>
          <a:p>
            <a:r>
              <a:rPr lang="en-US" sz="2200" dirty="0"/>
              <a:t>People with advantages are loath to believe that they just happen to be people with advantages.</a:t>
            </a:r>
          </a:p>
          <a:p>
            <a:endParaRPr lang="en-US" sz="2200" dirty="0"/>
          </a:p>
          <a:p>
            <a:r>
              <a:rPr lang="en-US" sz="2200" dirty="0"/>
              <a:t>They come readily to define themselves as inherently worthy of what they possess; they come to believe themselves ‘naturally’ elite.</a:t>
            </a:r>
          </a:p>
          <a:p>
            <a:endParaRPr lang="en-US" sz="2200" dirty="0"/>
          </a:p>
          <a:p>
            <a:r>
              <a:rPr lang="en-US" sz="2200" dirty="0"/>
              <a:t>– C. Wright Mills</a:t>
            </a:r>
            <a:endParaRPr lang="en-CA" sz="2200" dirty="0"/>
          </a:p>
        </p:txBody>
      </p:sp>
      <p:pic>
        <p:nvPicPr>
          <p:cNvPr id="6" name="Picture 2" descr="C. Wright Mills' Book &quot;The Power Elite&quot;">
            <a:extLst>
              <a:ext uri="{FF2B5EF4-FFF2-40B4-BE49-F238E27FC236}">
                <a16:creationId xmlns:a16="http://schemas.microsoft.com/office/drawing/2014/main" id="{5CE27D04-FF68-4D42-A7F2-AB6A471A314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105" r="18677"/>
          <a:stretch/>
        </p:blipFill>
        <p:spPr bwMode="auto">
          <a:xfrm>
            <a:off x="6778171" y="0"/>
            <a:ext cx="5413829"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DCF6AE-A8F0-4945-B3F1-FC67369986A9}"/>
              </a:ext>
            </a:extLst>
          </p:cNvPr>
          <p:cNvSpPr txBox="1"/>
          <p:nvPr/>
        </p:nvSpPr>
        <p:spPr>
          <a:xfrm>
            <a:off x="371475" y="2208338"/>
            <a:ext cx="11450791" cy="630667"/>
          </a:xfrm>
          <a:prstGeom prst="rect">
            <a:avLst/>
          </a:prstGeom>
        </p:spPr>
        <p:txBody>
          <a:bodyPr>
            <a:normAutofit fontScale="92500" lnSpcReduction="10000"/>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sz="4800" dirty="0">
                <a:solidFill>
                  <a:schemeClr val="tx1">
                    <a:lumMod val="65000"/>
                    <a:lumOff val="35000"/>
                  </a:schemeClr>
                </a:solidFill>
              </a:rPr>
              <a:t>OF SOCIAL PROBLEMS </a:t>
            </a:r>
          </a:p>
        </p:txBody>
      </p:sp>
      <p:sp>
        <p:nvSpPr>
          <p:cNvPr id="9" name="TextBox 8">
            <a:extLst>
              <a:ext uri="{FF2B5EF4-FFF2-40B4-BE49-F238E27FC236}">
                <a16:creationId xmlns:a16="http://schemas.microsoft.com/office/drawing/2014/main" id="{85EAB499-A4C9-4D93-BF22-6A2201CD3609}"/>
              </a:ext>
            </a:extLst>
          </p:cNvPr>
          <p:cNvSpPr txBox="1"/>
          <p:nvPr/>
        </p:nvSpPr>
        <p:spPr>
          <a:xfrm>
            <a:off x="6778171" y="6425169"/>
            <a:ext cx="5402717" cy="369332"/>
          </a:xfrm>
          <a:prstGeom prst="rect">
            <a:avLst/>
          </a:prstGeom>
          <a:noFill/>
        </p:spPr>
        <p:txBody>
          <a:bodyPr wrap="square">
            <a:spAutoFit/>
          </a:bodyPr>
          <a:lstStyle/>
          <a:p>
            <a:pPr algn="l"/>
            <a:r>
              <a:rPr lang="en-CA" b="1" i="0" dirty="0">
                <a:solidFill>
                  <a:schemeClr val="bg1"/>
                </a:solidFill>
                <a:effectLst/>
              </a:rPr>
              <a:t>Archive Photos/Stringer/Getty Images - </a:t>
            </a:r>
            <a:r>
              <a:rPr lang="en-CA" b="1" i="0" u="sng" dirty="0">
                <a:solidFill>
                  <a:schemeClr val="bg1"/>
                </a:solidFill>
                <a:effectLst/>
                <a:hlinkClick r:id="rId4">
                  <a:extLst>
                    <a:ext uri="{A12FA001-AC4F-418D-AE19-62706E023703}">
                      <ahyp:hlinkClr xmlns:ahyp="http://schemas.microsoft.com/office/drawing/2018/hyperlinkcolor" val="tx"/>
                    </a:ext>
                  </a:extLst>
                </a:hlinkClick>
              </a:rPr>
              <a:t>CC BY-SA 4.0</a:t>
            </a:r>
            <a:endParaRPr lang="en-CA" b="1" i="0" dirty="0">
              <a:solidFill>
                <a:schemeClr val="bg1"/>
              </a:solidFill>
              <a:effectLst/>
            </a:endParaRPr>
          </a:p>
        </p:txBody>
      </p:sp>
    </p:spTree>
    <p:extLst>
      <p:ext uri="{BB962C8B-B14F-4D97-AF65-F5344CB8AC3E}">
        <p14:creationId xmlns:p14="http://schemas.microsoft.com/office/powerpoint/2010/main" val="1372416850"/>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2239" y="260885"/>
            <a:ext cx="11448286"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Institutional Perpetuation</a:t>
            </a:r>
          </a:p>
        </p:txBody>
      </p:sp>
      <p:sp>
        <p:nvSpPr>
          <p:cNvPr id="10" name="TextBox 9">
            <a:extLst>
              <a:ext uri="{FF2B5EF4-FFF2-40B4-BE49-F238E27FC236}">
                <a16:creationId xmlns:a16="http://schemas.microsoft.com/office/drawing/2014/main" id="{9C4D3E37-A231-41A9-97A6-20588458E125}"/>
              </a:ext>
            </a:extLst>
          </p:cNvPr>
          <p:cNvSpPr txBox="1"/>
          <p:nvPr/>
        </p:nvSpPr>
        <p:spPr>
          <a:xfrm>
            <a:off x="371475" y="1480264"/>
            <a:ext cx="5724525" cy="5170646"/>
          </a:xfrm>
          <a:prstGeom prst="rect">
            <a:avLst/>
          </a:prstGeom>
          <a:noFill/>
        </p:spPr>
        <p:txBody>
          <a:bodyPr wrap="square">
            <a:spAutoFit/>
          </a:bodyPr>
          <a:lstStyle/>
          <a:p>
            <a:r>
              <a:rPr lang="en-US" sz="2200" dirty="0"/>
              <a:t>Education and textbooks also back up this dominant view of work and unemployment.</a:t>
            </a:r>
          </a:p>
          <a:p>
            <a:r>
              <a:rPr lang="en-US" sz="2200" dirty="0"/>
              <a:t>This is demonstrated in several texts which engage in dominant discourses and myths about work. </a:t>
            </a:r>
          </a:p>
          <a:p>
            <a:pPr marL="342900" indent="-342900">
              <a:buFont typeface="Arial" panose="020B0604020202020204" pitchFamily="34" charset="0"/>
              <a:buChar char="•"/>
            </a:pPr>
            <a:r>
              <a:rPr lang="en-US" sz="2200" dirty="0"/>
              <a:t>For example, if you look hard enough, you will find work regardless of gender, race, or disability. </a:t>
            </a:r>
          </a:p>
          <a:p>
            <a:pPr marL="342900" indent="-342900">
              <a:buFont typeface="Arial" panose="020B0604020202020204" pitchFamily="34" charset="0"/>
              <a:buChar char="•"/>
            </a:pPr>
            <a:r>
              <a:rPr lang="en-US" sz="2200" dirty="0"/>
              <a:t>They also didn’t acknowledge that capitalism creates unemployment and how this affects youth entering the job market.</a:t>
            </a:r>
          </a:p>
          <a:p>
            <a:pPr marL="342900" indent="-342900">
              <a:buFont typeface="Arial" panose="020B0604020202020204" pitchFamily="34" charset="0"/>
              <a:buChar char="•"/>
            </a:pPr>
            <a:r>
              <a:rPr lang="en-US" sz="2200" dirty="0"/>
              <a:t>In this way, these textbooks, and the education system itself, fed into a misrepresentation of the social problem of youth unemployment.</a:t>
            </a:r>
            <a:endParaRPr lang="en-CA" sz="2200" dirty="0"/>
          </a:p>
        </p:txBody>
      </p:sp>
      <p:sp>
        <p:nvSpPr>
          <p:cNvPr id="11" name="TextBox 10">
            <a:extLst>
              <a:ext uri="{FF2B5EF4-FFF2-40B4-BE49-F238E27FC236}">
                <a16:creationId xmlns:a16="http://schemas.microsoft.com/office/drawing/2014/main" id="{86B15157-6C26-4D6A-AEE9-0E7AF494BE26}"/>
              </a:ext>
            </a:extLst>
          </p:cNvPr>
          <p:cNvSpPr txBox="1"/>
          <p:nvPr/>
        </p:nvSpPr>
        <p:spPr>
          <a:xfrm>
            <a:off x="8467725" y="717745"/>
            <a:ext cx="11450791" cy="630667"/>
          </a:xfrm>
          <a:prstGeom prst="rect">
            <a:avLst/>
          </a:prstGeom>
        </p:spPr>
        <p:txBody>
          <a:bodyPr>
            <a:normAutofit fontScale="92500" lnSpcReduction="10000"/>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sz="4800" dirty="0">
                <a:solidFill>
                  <a:schemeClr val="tx1">
                    <a:lumMod val="65000"/>
                    <a:lumOff val="35000"/>
                  </a:schemeClr>
                </a:solidFill>
              </a:rPr>
              <a:t>OF SOCIAL PROBLEMS </a:t>
            </a:r>
          </a:p>
        </p:txBody>
      </p:sp>
      <p:grpSp>
        <p:nvGrpSpPr>
          <p:cNvPr id="8" name="Group 7">
            <a:extLst>
              <a:ext uri="{FF2B5EF4-FFF2-40B4-BE49-F238E27FC236}">
                <a16:creationId xmlns:a16="http://schemas.microsoft.com/office/drawing/2014/main" id="{F6C28AD2-A70C-4430-83FD-1EB51870B6F3}"/>
              </a:ext>
            </a:extLst>
          </p:cNvPr>
          <p:cNvGrpSpPr/>
          <p:nvPr/>
        </p:nvGrpSpPr>
        <p:grpSpPr>
          <a:xfrm>
            <a:off x="5071456" y="1788976"/>
            <a:ext cx="7120544" cy="4861934"/>
            <a:chOff x="5071456" y="1788976"/>
            <a:chExt cx="7120544" cy="4861934"/>
          </a:xfrm>
        </p:grpSpPr>
        <p:sp>
          <p:nvSpPr>
            <p:cNvPr id="12" name="TextBox 11">
              <a:hlinkClick r:id="rId3"/>
              <a:extLst>
                <a:ext uri="{FF2B5EF4-FFF2-40B4-BE49-F238E27FC236}">
                  <a16:creationId xmlns:a16="http://schemas.microsoft.com/office/drawing/2014/main" id="{026540A9-1243-4660-9722-CB3BB11C57CD}"/>
                </a:ext>
              </a:extLst>
            </p:cNvPr>
            <p:cNvSpPr txBox="1"/>
            <p:nvPr/>
          </p:nvSpPr>
          <p:spPr>
            <a:xfrm>
              <a:off x="6096000" y="6312356"/>
              <a:ext cx="6096000" cy="338554"/>
            </a:xfrm>
            <a:prstGeom prst="rect">
              <a:avLst/>
            </a:prstGeom>
            <a:noFill/>
          </p:spPr>
          <p:txBody>
            <a:bodyPr wrap="square">
              <a:spAutoFit/>
            </a:bodyPr>
            <a:lstStyle/>
            <a:p>
              <a:pPr algn="ctr"/>
              <a:r>
                <a:rPr lang="en-US" sz="1600" b="1" i="0" dirty="0">
                  <a:effectLst/>
                  <a:latin typeface="Calibri" panose="020F0502020204030204" pitchFamily="34" charset="0"/>
                </a:rPr>
                <a:t>Image by </a:t>
              </a:r>
              <a:r>
                <a:rPr lang="en-US" sz="1600" b="1" i="0" u="sng" dirty="0">
                  <a:effectLst/>
                  <a:latin typeface="Calibri" panose="020F0502020204030204" pitchFamily="34" charset="0"/>
                  <a:hlinkClick r:id="rId4">
                    <a:extLst>
                      <a:ext uri="{A12FA001-AC4F-418D-AE19-62706E023703}">
                        <ahyp:hlinkClr xmlns:ahyp="http://schemas.microsoft.com/office/drawing/2018/hyperlinkcolor" val="tx"/>
                      </a:ext>
                    </a:extLst>
                  </a:hlinkClick>
                </a:rPr>
                <a:t>Holger </a:t>
              </a:r>
              <a:r>
                <a:rPr lang="en-US" sz="1600" b="1" i="0" u="sng" dirty="0" err="1">
                  <a:effectLst/>
                  <a:latin typeface="Calibri" panose="020F0502020204030204" pitchFamily="34" charset="0"/>
                  <a:hlinkClick r:id="rId4">
                    <a:extLst>
                      <a:ext uri="{A12FA001-AC4F-418D-AE19-62706E023703}">
                        <ahyp:hlinkClr xmlns:ahyp="http://schemas.microsoft.com/office/drawing/2018/hyperlinkcolor" val="tx"/>
                      </a:ext>
                    </a:extLst>
                  </a:hlinkClick>
                </a:rPr>
                <a:t>Grybsch</a:t>
              </a:r>
              <a:r>
                <a:rPr lang="en-US" sz="1600" b="1" i="0" dirty="0">
                  <a:effectLst/>
                  <a:latin typeface="Calibri" panose="020F0502020204030204" pitchFamily="34" charset="0"/>
                </a:rPr>
                <a:t> from </a:t>
              </a:r>
              <a:r>
                <a:rPr lang="en-US" sz="1600" b="1" i="0" u="sng" dirty="0">
                  <a:effectLst/>
                  <a:latin typeface="Calibri" panose="020F0502020204030204" pitchFamily="34" charset="0"/>
                  <a:hlinkClick r:id="rId5">
                    <a:extLst>
                      <a:ext uri="{A12FA001-AC4F-418D-AE19-62706E023703}">
                        <ahyp:hlinkClr xmlns:ahyp="http://schemas.microsoft.com/office/drawing/2018/hyperlinkcolor" val="tx"/>
                      </a:ext>
                    </a:extLst>
                  </a:hlinkClick>
                </a:rPr>
                <a:t>Pixabay</a:t>
              </a:r>
              <a:r>
                <a:rPr lang="en-US" sz="1600" b="1" i="0" dirty="0">
                  <a:effectLst/>
                  <a:latin typeface="Calibri" panose="020F0502020204030204" pitchFamily="34" charset="0"/>
                </a:rPr>
                <a:t> </a:t>
              </a:r>
              <a:endParaRPr lang="en-CA" sz="1600" b="1" dirty="0"/>
            </a:p>
          </p:txBody>
        </p:sp>
        <p:pic>
          <p:nvPicPr>
            <p:cNvPr id="6" name="Picture 5" descr="A picture containing indoor, hammer, orange, tool&#10;&#10;Description automatically generated">
              <a:extLst>
                <a:ext uri="{FF2B5EF4-FFF2-40B4-BE49-F238E27FC236}">
                  <a16:creationId xmlns:a16="http://schemas.microsoft.com/office/drawing/2014/main" id="{1C50AC25-3534-40AD-9E54-49ABF0082C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71456" y="1788976"/>
              <a:ext cx="6955443" cy="4050096"/>
            </a:xfrm>
            <a:prstGeom prst="rect">
              <a:avLst/>
            </a:prstGeom>
          </p:spPr>
        </p:pic>
      </p:grpSp>
    </p:spTree>
    <p:extLst>
      <p:ext uri="{BB962C8B-B14F-4D97-AF65-F5344CB8AC3E}">
        <p14:creationId xmlns:p14="http://schemas.microsoft.com/office/powerpoint/2010/main" val="244357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3A78782-EA51-46AC-8BBF-292CF182C743}"/>
              </a:ext>
            </a:extLst>
          </p:cNvPr>
          <p:cNvGrpSpPr/>
          <p:nvPr/>
        </p:nvGrpSpPr>
        <p:grpSpPr>
          <a:xfrm>
            <a:off x="-1" y="-7937"/>
            <a:ext cx="12192001" cy="6858000"/>
            <a:chOff x="-1" y="-7937"/>
            <a:chExt cx="12192001" cy="6858000"/>
          </a:xfrm>
        </p:grpSpPr>
        <p:pic>
          <p:nvPicPr>
            <p:cNvPr id="7" name="Picture 2" descr="Pencil marking the task Free Photo">
              <a:extLst>
                <a:ext uri="{FF2B5EF4-FFF2-40B4-BE49-F238E27FC236}">
                  <a16:creationId xmlns:a16="http://schemas.microsoft.com/office/drawing/2014/main" id="{669E8057-AABD-4FFE-BC8B-C0430725AF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290"/>
            <a:stretch/>
          </p:blipFill>
          <p:spPr bwMode="auto">
            <a:xfrm>
              <a:off x="6050167" y="-7937"/>
              <a:ext cx="6130722" cy="684212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4F01F15-1376-4B06-818F-89326583352A}"/>
                </a:ext>
              </a:extLst>
            </p:cNvPr>
            <p:cNvGrpSpPr/>
            <p:nvPr/>
          </p:nvGrpSpPr>
          <p:grpSpPr>
            <a:xfrm>
              <a:off x="-1" y="-7937"/>
              <a:ext cx="12192001" cy="6858000"/>
              <a:chOff x="-1" y="-7937"/>
              <a:chExt cx="12192001" cy="6858000"/>
            </a:xfrm>
          </p:grpSpPr>
          <p:sp>
            <p:nvSpPr>
              <p:cNvPr id="9" name="Rectangle 8">
                <a:extLst>
                  <a:ext uri="{FF2B5EF4-FFF2-40B4-BE49-F238E27FC236}">
                    <a16:creationId xmlns:a16="http://schemas.microsoft.com/office/drawing/2014/main" id="{25AA9F97-A0DF-4264-9032-353D8182517C}"/>
                  </a:ext>
                </a:extLst>
              </p:cNvPr>
              <p:cNvSpPr/>
              <p:nvPr/>
            </p:nvSpPr>
            <p:spPr>
              <a:xfrm>
                <a:off x="-1" y="-7937"/>
                <a:ext cx="11849728" cy="6858000"/>
              </a:xfrm>
              <a:prstGeom prst="rect">
                <a:avLst/>
              </a:prstGeom>
              <a:gradFill>
                <a:gsLst>
                  <a:gs pos="69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hlinkClick r:id="rId4"/>
                <a:extLst>
                  <a:ext uri="{FF2B5EF4-FFF2-40B4-BE49-F238E27FC236}">
                    <a16:creationId xmlns:a16="http://schemas.microsoft.com/office/drawing/2014/main" id="{349ED66A-5F61-4BE3-B1E9-4DB809ABD99E}"/>
                  </a:ext>
                </a:extLst>
              </p:cNvPr>
              <p:cNvSpPr txBox="1"/>
              <p:nvPr/>
            </p:nvSpPr>
            <p:spPr>
              <a:xfrm>
                <a:off x="6058054" y="6310352"/>
                <a:ext cx="6133946" cy="369332"/>
              </a:xfrm>
              <a:prstGeom prst="rect">
                <a:avLst/>
              </a:prstGeom>
              <a:noFill/>
            </p:spPr>
            <p:txBody>
              <a:bodyPr wrap="square">
                <a:spAutoFit/>
              </a:bodyPr>
              <a:lstStyle/>
              <a:p>
                <a:pPr algn="ctr"/>
                <a:r>
                  <a:rPr lang="en-CA" dirty="0"/>
                  <a:t>Check 3d by d3images - freepik.com</a:t>
                </a:r>
              </a:p>
            </p:txBody>
          </p:sp>
        </p:grpSp>
      </p:grpSp>
      <p:sp>
        <p:nvSpPr>
          <p:cNvPr id="2" name="Title 1"/>
          <p:cNvSpPr>
            <a:spLocks noGrp="1"/>
          </p:cNvSpPr>
          <p:nvPr>
            <p:ph type="title"/>
          </p:nvPr>
        </p:nvSpPr>
        <p:spPr>
          <a:xfrm>
            <a:off x="376187" y="239997"/>
            <a:ext cx="5719813" cy="1317342"/>
          </a:xfrm>
        </p:spPr>
        <p:txBody>
          <a:bodyPr/>
          <a:lstStyle/>
          <a:p>
            <a:r>
              <a:rPr lang="en-CA" dirty="0"/>
              <a:t>AGENDA</a:t>
            </a:r>
          </a:p>
        </p:txBody>
      </p:sp>
      <p:sp>
        <p:nvSpPr>
          <p:cNvPr id="3" name="Content Placeholder 2"/>
          <p:cNvSpPr>
            <a:spLocks noGrp="1"/>
          </p:cNvSpPr>
          <p:nvPr>
            <p:ph idx="1"/>
          </p:nvPr>
        </p:nvSpPr>
        <p:spPr>
          <a:xfrm>
            <a:off x="376186" y="1571471"/>
            <a:ext cx="4702687" cy="5214873"/>
          </a:xfrm>
        </p:spPr>
        <p:txBody>
          <a:bodyPr>
            <a:normAutofit/>
          </a:bodyPr>
          <a:lstStyle/>
          <a:p>
            <a:r>
              <a:rPr lang="en-US" sz="2200" dirty="0"/>
              <a:t>Learning Outcomes</a:t>
            </a:r>
          </a:p>
          <a:p>
            <a:r>
              <a:rPr lang="en-US" sz="2400" dirty="0"/>
              <a:t>A ZEN Buddhist Fable </a:t>
            </a:r>
            <a:endParaRPr lang="en-US" sz="2200" dirty="0"/>
          </a:p>
          <a:p>
            <a:r>
              <a:rPr lang="en-US" sz="2200" dirty="0"/>
              <a:t>What is Social Analysis</a:t>
            </a:r>
          </a:p>
          <a:p>
            <a:r>
              <a:rPr lang="en-US" sz="2200" dirty="0"/>
              <a:t>Social Analysis and Critical Thinking</a:t>
            </a:r>
          </a:p>
          <a:p>
            <a:r>
              <a:rPr lang="en-US" sz="2200" dirty="0"/>
              <a:t>Critical Thinking</a:t>
            </a:r>
          </a:p>
          <a:p>
            <a:r>
              <a:rPr lang="en-US" sz="2200" dirty="0"/>
              <a:t>Social Analysis Importance</a:t>
            </a:r>
          </a:p>
          <a:p>
            <a:r>
              <a:rPr lang="en-US" sz="2200" dirty="0"/>
              <a:t>Ideologies and Social Institutions</a:t>
            </a:r>
          </a:p>
          <a:p>
            <a:r>
              <a:rPr lang="en-US" sz="2200" dirty="0"/>
              <a:t>Hegemonic Discourse</a:t>
            </a:r>
          </a:p>
          <a:p>
            <a:r>
              <a:rPr lang="en-US" sz="2200" dirty="0"/>
              <a:t>Structure of Power</a:t>
            </a:r>
          </a:p>
          <a:p>
            <a:r>
              <a:rPr lang="en-US" sz="2200" dirty="0"/>
              <a:t>Social Analysis Model </a:t>
            </a:r>
            <a:br>
              <a:rPr lang="en-US" sz="2200" dirty="0"/>
            </a:br>
            <a:r>
              <a:rPr lang="en-US" sz="2200" dirty="0"/>
              <a:t>– Triangle Model</a:t>
            </a:r>
          </a:p>
          <a:p>
            <a:endParaRPr lang="en-US" sz="2200" dirty="0"/>
          </a:p>
          <a:p>
            <a:endParaRPr lang="en-US" sz="2200" dirty="0"/>
          </a:p>
        </p:txBody>
      </p:sp>
      <p:sp>
        <p:nvSpPr>
          <p:cNvPr id="5" name="Content Placeholder 2">
            <a:extLst>
              <a:ext uri="{FF2B5EF4-FFF2-40B4-BE49-F238E27FC236}">
                <a16:creationId xmlns:a16="http://schemas.microsoft.com/office/drawing/2014/main" id="{FCD26598-5107-4A67-8ABE-794A5B482C64}"/>
              </a:ext>
            </a:extLst>
          </p:cNvPr>
          <p:cNvSpPr txBox="1">
            <a:spLocks/>
          </p:cNvSpPr>
          <p:nvPr/>
        </p:nvSpPr>
        <p:spPr>
          <a:xfrm>
            <a:off x="4792717" y="1557338"/>
            <a:ext cx="5755555" cy="5214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Discourse and Social Analysis</a:t>
            </a:r>
          </a:p>
          <a:p>
            <a:r>
              <a:rPr lang="en-US" sz="2200" dirty="0"/>
              <a:t>Historical Context(s) </a:t>
            </a:r>
          </a:p>
          <a:p>
            <a:r>
              <a:rPr lang="en-US" sz="2200" dirty="0"/>
              <a:t>Individual &amp; community Perceptions</a:t>
            </a:r>
          </a:p>
          <a:p>
            <a:r>
              <a:rPr lang="en-US" sz="2200" dirty="0"/>
              <a:t>Ideologies</a:t>
            </a:r>
          </a:p>
          <a:p>
            <a:r>
              <a:rPr lang="en-US" sz="2200" dirty="0"/>
              <a:t>Dominant Discourses</a:t>
            </a:r>
          </a:p>
          <a:p>
            <a:r>
              <a:rPr lang="en-US" sz="2200" dirty="0"/>
              <a:t>Institutional Perpetuation</a:t>
            </a:r>
          </a:p>
          <a:p>
            <a:r>
              <a:rPr lang="en-US" sz="2200" dirty="0"/>
              <a:t>Learning</a:t>
            </a:r>
          </a:p>
          <a:p>
            <a:r>
              <a:rPr lang="en-US" sz="2200" dirty="0"/>
              <a:t>Responses to social Problems </a:t>
            </a:r>
          </a:p>
          <a:p>
            <a:r>
              <a:rPr lang="en-US" sz="2200" dirty="0"/>
              <a:t>Resistance to Social Issues </a:t>
            </a:r>
          </a:p>
          <a:p>
            <a:r>
              <a:rPr lang="en-US" sz="2200" dirty="0"/>
              <a:t>Summary &amp; Questions</a:t>
            </a:r>
          </a:p>
        </p:txBody>
      </p:sp>
    </p:spTree>
    <p:extLst>
      <p:ext uri="{BB962C8B-B14F-4D97-AF65-F5344CB8AC3E}">
        <p14:creationId xmlns:p14="http://schemas.microsoft.com/office/powerpoint/2010/main" val="369535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2239" y="260885"/>
            <a:ext cx="11448286"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Institutional Perpetuation</a:t>
            </a:r>
          </a:p>
        </p:txBody>
      </p:sp>
      <p:sp>
        <p:nvSpPr>
          <p:cNvPr id="10" name="TextBox 9">
            <a:extLst>
              <a:ext uri="{FF2B5EF4-FFF2-40B4-BE49-F238E27FC236}">
                <a16:creationId xmlns:a16="http://schemas.microsoft.com/office/drawing/2014/main" id="{9C4D3E37-A231-41A9-97A6-20588458E125}"/>
              </a:ext>
            </a:extLst>
          </p:cNvPr>
          <p:cNvSpPr txBox="1"/>
          <p:nvPr/>
        </p:nvSpPr>
        <p:spPr>
          <a:xfrm>
            <a:off x="6248399" y="1918414"/>
            <a:ext cx="5571361" cy="3816429"/>
          </a:xfrm>
          <a:prstGeom prst="rect">
            <a:avLst/>
          </a:prstGeom>
          <a:noFill/>
        </p:spPr>
        <p:txBody>
          <a:bodyPr wrap="square">
            <a:spAutoFit/>
          </a:bodyPr>
          <a:lstStyle/>
          <a:p>
            <a:pPr marL="342900" indent="-342900">
              <a:buFont typeface="Arial" panose="020B0604020202020204" pitchFamily="34" charset="0"/>
              <a:buChar char="•"/>
            </a:pPr>
            <a:r>
              <a:rPr lang="en-US" sz="2200" dirty="0"/>
              <a:t> The textbooks also didn’t spend much time on discrimination in employment hiring practices.</a:t>
            </a:r>
          </a:p>
          <a:p>
            <a:pPr marL="342900" indent="-342900">
              <a:buFont typeface="Arial" panose="020B0604020202020204" pitchFamily="34" charset="0"/>
              <a:buChar char="•"/>
            </a:pPr>
            <a:r>
              <a:rPr lang="en-US" sz="2200" dirty="0"/>
              <a:t>They didn’t explore why workplaces lack diversity. </a:t>
            </a:r>
          </a:p>
          <a:p>
            <a:pPr marL="342900" indent="-342900">
              <a:buFont typeface="Arial" panose="020B0604020202020204" pitchFamily="34" charset="0"/>
              <a:buChar char="•"/>
            </a:pPr>
            <a:r>
              <a:rPr lang="en-US" sz="2200" dirty="0"/>
              <a:t>They didn’t make connections between sexual harassment and the problem of women leaving certain industries. </a:t>
            </a:r>
          </a:p>
          <a:p>
            <a:pPr marL="342900" indent="-342900">
              <a:buFont typeface="Arial" panose="020B0604020202020204" pitchFamily="34" charset="0"/>
              <a:buChar char="•"/>
            </a:pPr>
            <a:r>
              <a:rPr lang="en-US" sz="2200" dirty="0"/>
              <a:t>By excluding these considerations, they demonstrated several dominant discourses and myths about work</a:t>
            </a:r>
            <a:endParaRPr lang="en-CA" sz="2200" dirty="0"/>
          </a:p>
        </p:txBody>
      </p:sp>
      <p:sp>
        <p:nvSpPr>
          <p:cNvPr id="11" name="TextBox 10">
            <a:extLst>
              <a:ext uri="{FF2B5EF4-FFF2-40B4-BE49-F238E27FC236}">
                <a16:creationId xmlns:a16="http://schemas.microsoft.com/office/drawing/2014/main" id="{86B15157-6C26-4D6A-AEE9-0E7AF494BE26}"/>
              </a:ext>
            </a:extLst>
          </p:cNvPr>
          <p:cNvSpPr txBox="1"/>
          <p:nvPr/>
        </p:nvSpPr>
        <p:spPr>
          <a:xfrm>
            <a:off x="8467725" y="717745"/>
            <a:ext cx="11450791" cy="630667"/>
          </a:xfrm>
          <a:prstGeom prst="rect">
            <a:avLst/>
          </a:prstGeom>
        </p:spPr>
        <p:txBody>
          <a:bodyPr>
            <a:normAutofit fontScale="92500" lnSpcReduction="10000"/>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sz="4800" dirty="0">
                <a:solidFill>
                  <a:schemeClr val="tx1">
                    <a:lumMod val="65000"/>
                    <a:lumOff val="35000"/>
                  </a:schemeClr>
                </a:solidFill>
              </a:rPr>
              <a:t>OF SOCIAL PROBLEMS </a:t>
            </a:r>
          </a:p>
        </p:txBody>
      </p:sp>
      <p:pic>
        <p:nvPicPr>
          <p:cNvPr id="3" name="Picture 2" descr="A stack of books&#10;&#10;Description automatically generated with medium confidence">
            <a:extLst>
              <a:ext uri="{FF2B5EF4-FFF2-40B4-BE49-F238E27FC236}">
                <a16:creationId xmlns:a16="http://schemas.microsoft.com/office/drawing/2014/main" id="{2C2AFA4E-B08A-4D41-8650-59AC77745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033077"/>
            <a:ext cx="6946900" cy="5210175"/>
          </a:xfrm>
          <a:prstGeom prst="rect">
            <a:avLst/>
          </a:prstGeom>
        </p:spPr>
      </p:pic>
      <p:sp>
        <p:nvSpPr>
          <p:cNvPr id="12" name="TextBox 11">
            <a:extLst>
              <a:ext uri="{FF2B5EF4-FFF2-40B4-BE49-F238E27FC236}">
                <a16:creationId xmlns:a16="http://schemas.microsoft.com/office/drawing/2014/main" id="{83EC1685-2FA0-4329-9AD1-35E98F034EF3}"/>
              </a:ext>
            </a:extLst>
          </p:cNvPr>
          <p:cNvSpPr txBox="1"/>
          <p:nvPr/>
        </p:nvSpPr>
        <p:spPr>
          <a:xfrm>
            <a:off x="0" y="6412448"/>
            <a:ext cx="6096000" cy="338554"/>
          </a:xfrm>
          <a:prstGeom prst="rect">
            <a:avLst/>
          </a:prstGeom>
          <a:noFill/>
        </p:spPr>
        <p:txBody>
          <a:bodyPr wrap="square">
            <a:spAutoFit/>
          </a:bodyPr>
          <a:lstStyle/>
          <a:p>
            <a:pPr algn="ctr"/>
            <a:r>
              <a:rPr lang="en-US" sz="1600" b="1" i="0" dirty="0">
                <a:effectLst/>
              </a:rPr>
              <a:t>Image by </a:t>
            </a:r>
            <a:r>
              <a:rPr lang="en-US" sz="1600" b="1" i="0" u="sng" dirty="0">
                <a:effectLst/>
                <a:hlinkClick r:id="rId4">
                  <a:extLst>
                    <a:ext uri="{A12FA001-AC4F-418D-AE19-62706E023703}">
                      <ahyp:hlinkClr xmlns:ahyp="http://schemas.microsoft.com/office/drawing/2018/hyperlinkcolor" val="tx"/>
                    </a:ext>
                  </a:extLst>
                </a:hlinkClick>
              </a:rPr>
              <a:t>Hermann Traub</a:t>
            </a:r>
            <a:r>
              <a:rPr lang="en-US" sz="1600" b="1" i="0" dirty="0">
                <a:effectLst/>
              </a:rPr>
              <a:t> from </a:t>
            </a:r>
            <a:r>
              <a:rPr lang="en-US" sz="1600" b="1" i="0" u="sng" dirty="0">
                <a:effectLst/>
                <a:hlinkClick r:id="rId5">
                  <a:extLst>
                    <a:ext uri="{A12FA001-AC4F-418D-AE19-62706E023703}">
                      <ahyp:hlinkClr xmlns:ahyp="http://schemas.microsoft.com/office/drawing/2018/hyperlinkcolor" val="tx"/>
                    </a:ext>
                  </a:extLst>
                </a:hlinkClick>
              </a:rPr>
              <a:t>Pixabay</a:t>
            </a:r>
            <a:r>
              <a:rPr lang="en-US" sz="1600" b="1" i="0" dirty="0">
                <a:effectLst/>
              </a:rPr>
              <a:t> </a:t>
            </a:r>
            <a:endParaRPr lang="en-CA" sz="1600" b="1" dirty="0"/>
          </a:p>
        </p:txBody>
      </p:sp>
    </p:spTree>
    <p:extLst>
      <p:ext uri="{BB962C8B-B14F-4D97-AF65-F5344CB8AC3E}">
        <p14:creationId xmlns:p14="http://schemas.microsoft.com/office/powerpoint/2010/main" val="413443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1475" y="241300"/>
            <a:ext cx="11449050"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LEARNING</a:t>
            </a:r>
          </a:p>
        </p:txBody>
      </p:sp>
      <p:sp>
        <p:nvSpPr>
          <p:cNvPr id="8" name="TextBox 7">
            <a:extLst>
              <a:ext uri="{FF2B5EF4-FFF2-40B4-BE49-F238E27FC236}">
                <a16:creationId xmlns:a16="http://schemas.microsoft.com/office/drawing/2014/main" id="{A8868435-3154-44DF-A700-DE3384F52975}"/>
              </a:ext>
            </a:extLst>
          </p:cNvPr>
          <p:cNvSpPr txBox="1"/>
          <p:nvPr/>
        </p:nvSpPr>
        <p:spPr>
          <a:xfrm>
            <a:off x="202019" y="1557338"/>
            <a:ext cx="5724525" cy="4832092"/>
          </a:xfrm>
          <a:prstGeom prst="rect">
            <a:avLst/>
          </a:prstGeom>
          <a:noFill/>
        </p:spPr>
        <p:txBody>
          <a:bodyPr wrap="square">
            <a:spAutoFit/>
          </a:bodyPr>
          <a:lstStyle/>
          <a:p>
            <a:pPr marL="457200" indent="-457200">
              <a:buFont typeface="Arial" panose="020B0604020202020204" pitchFamily="34" charset="0"/>
              <a:buChar char="•"/>
            </a:pPr>
            <a:r>
              <a:rPr lang="en-US" sz="2800" b="0" i="0" dirty="0">
                <a:effectLst/>
              </a:rPr>
              <a:t>Social problems are tied to other social issues </a:t>
            </a:r>
          </a:p>
          <a:p>
            <a:pPr marL="457200" indent="-457200">
              <a:buFont typeface="Arial" panose="020B0604020202020204" pitchFamily="34" charset="0"/>
              <a:buChar char="•"/>
            </a:pPr>
            <a:r>
              <a:rPr lang="en-US" sz="2800" b="0" i="0" dirty="0">
                <a:effectLst/>
              </a:rPr>
              <a:t>We also understand how our individual experiences and perception, ideologies, and social institutions are all bound up together by structures of power, through laws and public policies.</a:t>
            </a:r>
          </a:p>
          <a:p>
            <a:pPr marL="457200" indent="-457200">
              <a:buFont typeface="Arial" panose="020B0604020202020204" pitchFamily="34" charset="0"/>
              <a:buChar char="•"/>
            </a:pPr>
            <a:r>
              <a:rPr lang="en-US" sz="2800" dirty="0"/>
              <a:t>W</a:t>
            </a:r>
            <a:r>
              <a:rPr lang="en-US" sz="2800" b="0" i="0" dirty="0">
                <a:effectLst/>
              </a:rPr>
              <a:t>e see how social problems are created and shaped by all of these forces.</a:t>
            </a:r>
          </a:p>
        </p:txBody>
      </p:sp>
      <p:pic>
        <p:nvPicPr>
          <p:cNvPr id="3" name="Picture 2">
            <a:extLst>
              <a:ext uri="{FF2B5EF4-FFF2-40B4-BE49-F238E27FC236}">
                <a16:creationId xmlns:a16="http://schemas.microsoft.com/office/drawing/2014/main" id="{06359659-9448-4FFF-B26D-704E5A91E898}"/>
              </a:ext>
            </a:extLst>
          </p:cNvPr>
          <p:cNvPicPr>
            <a:picLocks noChangeAspect="1"/>
          </p:cNvPicPr>
          <p:nvPr/>
        </p:nvPicPr>
        <p:blipFill rotWithShape="1">
          <a:blip r:embed="rId3"/>
          <a:srcRect l="16156" r="24556"/>
          <a:stretch/>
        </p:blipFill>
        <p:spPr>
          <a:xfrm>
            <a:off x="6096000" y="0"/>
            <a:ext cx="6096000" cy="6858000"/>
          </a:xfrm>
          <a:prstGeom prst="rect">
            <a:avLst/>
          </a:prstGeom>
        </p:spPr>
      </p:pic>
      <p:sp>
        <p:nvSpPr>
          <p:cNvPr id="11" name="TextBox 10">
            <a:hlinkClick r:id="rId4"/>
            <a:extLst>
              <a:ext uri="{FF2B5EF4-FFF2-40B4-BE49-F238E27FC236}">
                <a16:creationId xmlns:a16="http://schemas.microsoft.com/office/drawing/2014/main" id="{C757ACD3-5DC3-48FA-A5E3-C512956A1D7A}"/>
              </a:ext>
            </a:extLst>
          </p:cNvPr>
          <p:cNvSpPr txBox="1"/>
          <p:nvPr/>
        </p:nvSpPr>
        <p:spPr>
          <a:xfrm>
            <a:off x="6252756" y="6389430"/>
            <a:ext cx="5939244" cy="338554"/>
          </a:xfrm>
          <a:prstGeom prst="rect">
            <a:avLst/>
          </a:prstGeom>
          <a:noFill/>
        </p:spPr>
        <p:txBody>
          <a:bodyPr wrap="square">
            <a:spAutoFit/>
          </a:bodyPr>
          <a:lstStyle/>
          <a:p>
            <a:pPr algn="ctr"/>
            <a:r>
              <a:rPr lang="en-CA" sz="1600" b="1" dirty="0">
                <a:solidFill>
                  <a:schemeClr val="bg1"/>
                </a:solidFill>
              </a:rPr>
              <a:t>Learn photo by rawpixel.com - freepik.com</a:t>
            </a:r>
          </a:p>
        </p:txBody>
      </p:sp>
    </p:spTree>
    <p:extLst>
      <p:ext uri="{BB962C8B-B14F-4D97-AF65-F5344CB8AC3E}">
        <p14:creationId xmlns:p14="http://schemas.microsoft.com/office/powerpoint/2010/main" val="246668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79819407-161F-4CA3-8230-E9B0B7FED3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500" t="3579" b="8871"/>
          <a:stretch/>
        </p:blipFill>
        <p:spPr bwMode="auto">
          <a:xfrm flipH="1">
            <a:off x="119651" y="60147"/>
            <a:ext cx="4480924" cy="67899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649088" y="225425"/>
            <a:ext cx="6295261" cy="2295881"/>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Individuals &amp;</a:t>
            </a:r>
          </a:p>
          <a:p>
            <a:r>
              <a:rPr lang="en-GB" dirty="0"/>
              <a:t>Community RESPONSE</a:t>
            </a:r>
          </a:p>
        </p:txBody>
      </p:sp>
      <p:sp>
        <p:nvSpPr>
          <p:cNvPr id="8" name="TextBox 7">
            <a:extLst>
              <a:ext uri="{FF2B5EF4-FFF2-40B4-BE49-F238E27FC236}">
                <a16:creationId xmlns:a16="http://schemas.microsoft.com/office/drawing/2014/main" id="{A8868435-3154-44DF-A700-DE3384F52975}"/>
              </a:ext>
            </a:extLst>
          </p:cNvPr>
          <p:cNvSpPr txBox="1"/>
          <p:nvPr/>
        </p:nvSpPr>
        <p:spPr>
          <a:xfrm>
            <a:off x="5934456" y="2736850"/>
            <a:ext cx="5724524" cy="2246769"/>
          </a:xfrm>
          <a:prstGeom prst="rect">
            <a:avLst/>
          </a:prstGeom>
          <a:noFill/>
        </p:spPr>
        <p:txBody>
          <a:bodyPr wrap="square">
            <a:spAutoFit/>
          </a:bodyPr>
          <a:lstStyle/>
          <a:p>
            <a:pPr algn="ctr"/>
            <a:r>
              <a:rPr lang="en-US" sz="2800" b="0" i="0" dirty="0">
                <a:effectLst/>
              </a:rPr>
              <a:t>“To avoid the instability of capitalism and its huge social costs requires changing the system.”</a:t>
            </a:r>
          </a:p>
          <a:p>
            <a:pPr algn="ctr"/>
            <a:endParaRPr lang="en-US" sz="2800" b="0" i="0" dirty="0">
              <a:effectLst/>
            </a:endParaRPr>
          </a:p>
          <a:p>
            <a:pPr algn="r"/>
            <a:r>
              <a:rPr lang="en-US" sz="2800" b="1" i="1" dirty="0">
                <a:effectLst/>
              </a:rPr>
              <a:t>– Richard Wolff</a:t>
            </a:r>
          </a:p>
        </p:txBody>
      </p:sp>
      <p:sp>
        <p:nvSpPr>
          <p:cNvPr id="9" name="TextBox 8">
            <a:extLst>
              <a:ext uri="{FF2B5EF4-FFF2-40B4-BE49-F238E27FC236}">
                <a16:creationId xmlns:a16="http://schemas.microsoft.com/office/drawing/2014/main" id="{764D0F14-389F-4FD7-A3F6-33B2C7B229B3}"/>
              </a:ext>
            </a:extLst>
          </p:cNvPr>
          <p:cNvSpPr txBox="1"/>
          <p:nvPr/>
        </p:nvSpPr>
        <p:spPr>
          <a:xfrm>
            <a:off x="1894182" y="6252230"/>
            <a:ext cx="1636418" cy="523220"/>
          </a:xfrm>
          <a:prstGeom prst="rect">
            <a:avLst/>
          </a:prstGeom>
          <a:noFill/>
        </p:spPr>
        <p:txBody>
          <a:bodyPr wrap="square">
            <a:spAutoFit/>
          </a:bodyPr>
          <a:lstStyle/>
          <a:p>
            <a:pPr algn="l"/>
            <a:r>
              <a:rPr lang="en-CA" sz="1400" b="1" i="0" u="sng" strike="noStrike" dirty="0">
                <a:effectLst/>
                <a:latin typeface="Calibri" panose="020F0502020204030204" pitchFamily="34" charset="0"/>
                <a:hlinkClick r:id="rId4">
                  <a:extLst>
                    <a:ext uri="{A12FA001-AC4F-418D-AE19-62706E023703}">
                      <ahyp:hlinkClr xmlns:ahyp="http://schemas.microsoft.com/office/drawing/2018/hyperlinkcolor" val="tx"/>
                    </a:ext>
                  </a:extLst>
                </a:hlinkClick>
              </a:rPr>
              <a:t>Image from </a:t>
            </a:r>
          </a:p>
          <a:p>
            <a:pPr algn="l"/>
            <a:r>
              <a:rPr lang="en-CA" sz="1400" b="1" i="0" u="sng" strike="noStrike" dirty="0">
                <a:effectLst/>
                <a:latin typeface="Calibri" panose="020F0502020204030204" pitchFamily="34" charset="0"/>
                <a:hlinkClick r:id="rId4">
                  <a:extLst>
                    <a:ext uri="{A12FA001-AC4F-418D-AE19-62706E023703}">
                      <ahyp:hlinkClr xmlns:ahyp="http://schemas.microsoft.com/office/drawing/2018/hyperlinkcolor" val="tx"/>
                    </a:ext>
                  </a:extLst>
                </a:hlinkClick>
              </a:rPr>
              <a:t>www.rdwolff.com</a:t>
            </a:r>
          </a:p>
        </p:txBody>
      </p:sp>
    </p:spTree>
    <p:extLst>
      <p:ext uri="{BB962C8B-B14F-4D97-AF65-F5344CB8AC3E}">
        <p14:creationId xmlns:p14="http://schemas.microsoft.com/office/powerpoint/2010/main" val="415134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2239" y="68084"/>
            <a:ext cx="11448286"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RESPONSE</a:t>
            </a:r>
          </a:p>
        </p:txBody>
      </p:sp>
      <p:sp>
        <p:nvSpPr>
          <p:cNvPr id="8" name="TextBox 7">
            <a:extLst>
              <a:ext uri="{FF2B5EF4-FFF2-40B4-BE49-F238E27FC236}">
                <a16:creationId xmlns:a16="http://schemas.microsoft.com/office/drawing/2014/main" id="{A8868435-3154-44DF-A700-DE3384F52975}"/>
              </a:ext>
            </a:extLst>
          </p:cNvPr>
          <p:cNvSpPr txBox="1"/>
          <p:nvPr/>
        </p:nvSpPr>
        <p:spPr>
          <a:xfrm>
            <a:off x="368970" y="1877059"/>
            <a:ext cx="5727029" cy="4832092"/>
          </a:xfrm>
          <a:prstGeom prst="rect">
            <a:avLst/>
          </a:prstGeom>
          <a:noFill/>
        </p:spPr>
        <p:txBody>
          <a:bodyPr wrap="square">
            <a:spAutoFit/>
          </a:bodyPr>
          <a:lstStyle/>
          <a:p>
            <a:pPr marL="457200" indent="-457200">
              <a:buFont typeface="Arial" panose="020B0604020202020204" pitchFamily="34" charset="0"/>
              <a:buChar char="•"/>
            </a:pPr>
            <a:r>
              <a:rPr lang="en-US" sz="2800" b="0" i="0" dirty="0">
                <a:effectLst/>
              </a:rPr>
              <a:t>How individuals and communities respond to a social problem is based on intersecting factors. </a:t>
            </a:r>
          </a:p>
          <a:p>
            <a:pPr marL="457200" indent="-457200">
              <a:buFont typeface="Arial" panose="020B0604020202020204" pitchFamily="34" charset="0"/>
              <a:buChar char="•"/>
            </a:pPr>
            <a:r>
              <a:rPr lang="en-US" sz="2800" b="0" i="0" dirty="0">
                <a:effectLst/>
              </a:rPr>
              <a:t>These include whether they are personally affected by the problem and the ideologies they hold. </a:t>
            </a:r>
          </a:p>
          <a:p>
            <a:pPr marL="457200" indent="-457200">
              <a:buFont typeface="Arial" panose="020B0604020202020204" pitchFamily="34" charset="0"/>
              <a:buChar char="•"/>
            </a:pPr>
            <a:r>
              <a:rPr lang="en-US" sz="2800" b="0" i="0" dirty="0">
                <a:effectLst/>
              </a:rPr>
              <a:t>Another factor is whether they understand the effects of social status or have experienced discrimination based on social status.</a:t>
            </a:r>
          </a:p>
        </p:txBody>
      </p:sp>
      <p:pic>
        <p:nvPicPr>
          <p:cNvPr id="8194" name="Picture 2">
            <a:extLst>
              <a:ext uri="{FF2B5EF4-FFF2-40B4-BE49-F238E27FC236}">
                <a16:creationId xmlns:a16="http://schemas.microsoft.com/office/drawing/2014/main" id="{EF038411-2A16-4B35-9AC8-7A4B2754BE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383" r="1"/>
          <a:stretch/>
        </p:blipFill>
        <p:spPr bwMode="auto">
          <a:xfrm>
            <a:off x="6359894" y="-114300"/>
            <a:ext cx="5870206" cy="70294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D9372B1-7B4E-4F75-87C6-69F3CBE8BE6C}"/>
              </a:ext>
            </a:extLst>
          </p:cNvPr>
          <p:cNvSpPr txBox="1"/>
          <p:nvPr/>
        </p:nvSpPr>
        <p:spPr>
          <a:xfrm>
            <a:off x="368971" y="1097542"/>
            <a:ext cx="5727030" cy="630667"/>
          </a:xfrm>
          <a:prstGeom prst="rect">
            <a:avLst/>
          </a:prstGeom>
        </p:spPr>
        <p:txBody>
          <a:bodyPr>
            <a:normAutofit fontScale="92500" lnSpcReduction="10000"/>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sz="4800" dirty="0">
                <a:solidFill>
                  <a:schemeClr val="tx1">
                    <a:lumMod val="65000"/>
                    <a:lumOff val="35000"/>
                  </a:schemeClr>
                </a:solidFill>
              </a:rPr>
              <a:t>TO SOCIAL PROBLEMS </a:t>
            </a:r>
          </a:p>
        </p:txBody>
      </p:sp>
      <p:sp>
        <p:nvSpPr>
          <p:cNvPr id="7" name="TextBox 6">
            <a:extLst>
              <a:ext uri="{FF2B5EF4-FFF2-40B4-BE49-F238E27FC236}">
                <a16:creationId xmlns:a16="http://schemas.microsoft.com/office/drawing/2014/main" id="{8C6400D8-4904-46BE-8CE3-696D53915EDE}"/>
              </a:ext>
            </a:extLst>
          </p:cNvPr>
          <p:cNvSpPr txBox="1"/>
          <p:nvPr/>
        </p:nvSpPr>
        <p:spPr>
          <a:xfrm>
            <a:off x="7996238" y="6420584"/>
            <a:ext cx="4233862" cy="369332"/>
          </a:xfrm>
          <a:prstGeom prst="rect">
            <a:avLst/>
          </a:prstGeom>
          <a:noFill/>
        </p:spPr>
        <p:txBody>
          <a:bodyPr wrap="square">
            <a:spAutoFit/>
          </a:bodyPr>
          <a:lstStyle/>
          <a:p>
            <a:r>
              <a:rPr lang="en-US" b="0" i="0" dirty="0">
                <a:solidFill>
                  <a:schemeClr val="bg1"/>
                </a:solidFill>
                <a:effectLst/>
                <a:latin typeface="Calibri" panose="020F0502020204030204" pitchFamily="34" charset="0"/>
              </a:rPr>
              <a:t>Photo by </a:t>
            </a:r>
            <a:r>
              <a:rPr lang="en-US" b="0" i="0" u="none" strike="noStrike"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Eric Ward</a:t>
            </a:r>
            <a:r>
              <a:rPr lang="en-US" b="0" i="0" dirty="0">
                <a:solidFill>
                  <a:schemeClr val="bg1"/>
                </a:solidFill>
                <a:effectLst/>
                <a:latin typeface="Calibri" panose="020F0502020204030204" pitchFamily="34" charset="0"/>
              </a:rPr>
              <a:t> on </a:t>
            </a:r>
            <a:r>
              <a:rPr lang="en-US" b="0" i="0" u="none" strike="noStrike" dirty="0">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Unsplash</a:t>
            </a:r>
            <a:endParaRPr lang="en-CA" dirty="0">
              <a:solidFill>
                <a:schemeClr val="bg1"/>
              </a:solidFill>
            </a:endParaRPr>
          </a:p>
        </p:txBody>
      </p:sp>
    </p:spTree>
    <p:extLst>
      <p:ext uri="{BB962C8B-B14F-4D97-AF65-F5344CB8AC3E}">
        <p14:creationId xmlns:p14="http://schemas.microsoft.com/office/powerpoint/2010/main" val="659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2239" y="68084"/>
            <a:ext cx="11448286"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RESPONSE TO SOCIAL PROBLEMS</a:t>
            </a:r>
          </a:p>
        </p:txBody>
      </p:sp>
      <p:sp>
        <p:nvSpPr>
          <p:cNvPr id="8" name="TextBox 7">
            <a:extLst>
              <a:ext uri="{FF2B5EF4-FFF2-40B4-BE49-F238E27FC236}">
                <a16:creationId xmlns:a16="http://schemas.microsoft.com/office/drawing/2014/main" id="{A8868435-3154-44DF-A700-DE3384F52975}"/>
              </a:ext>
            </a:extLst>
          </p:cNvPr>
          <p:cNvSpPr txBox="1"/>
          <p:nvPr/>
        </p:nvSpPr>
        <p:spPr>
          <a:xfrm>
            <a:off x="6572249" y="1557338"/>
            <a:ext cx="5248275" cy="4401205"/>
          </a:xfrm>
          <a:prstGeom prst="rect">
            <a:avLst/>
          </a:prstGeom>
          <a:noFill/>
        </p:spPr>
        <p:txBody>
          <a:bodyPr wrap="square">
            <a:spAutoFit/>
          </a:bodyPr>
          <a:lstStyle/>
          <a:p>
            <a:pPr marL="457200" indent="-457200">
              <a:buFont typeface="Arial" panose="020B0604020202020204" pitchFamily="34" charset="0"/>
              <a:buChar char="•"/>
            </a:pPr>
            <a:r>
              <a:rPr lang="en-US" sz="2800" b="0" i="0" dirty="0">
                <a:effectLst/>
              </a:rPr>
              <a:t>Based on these factors, some individuals and communities choose to engage in social action to address the problem. </a:t>
            </a:r>
          </a:p>
          <a:p>
            <a:pPr marL="457200" indent="-457200">
              <a:buFont typeface="Arial" panose="020B0604020202020204" pitchFamily="34" charset="0"/>
              <a:buChar char="•"/>
            </a:pPr>
            <a:r>
              <a:rPr lang="en-US" sz="2800" b="0" i="0" dirty="0">
                <a:effectLst/>
              </a:rPr>
              <a:t>Others ignore it and hope it goes away on its own. </a:t>
            </a:r>
          </a:p>
          <a:p>
            <a:pPr marL="457200" indent="-457200">
              <a:buFont typeface="Arial" panose="020B0604020202020204" pitchFamily="34" charset="0"/>
              <a:buChar char="•"/>
            </a:pPr>
            <a:r>
              <a:rPr lang="en-US" sz="2800" b="0" i="0" dirty="0">
                <a:effectLst/>
              </a:rPr>
              <a:t>And yet others don’t see it as a problem at all and continue with harmful attitudes, behaviours, and practices.</a:t>
            </a:r>
          </a:p>
        </p:txBody>
      </p:sp>
      <p:grpSp>
        <p:nvGrpSpPr>
          <p:cNvPr id="4" name="Group 3">
            <a:extLst>
              <a:ext uri="{FF2B5EF4-FFF2-40B4-BE49-F238E27FC236}">
                <a16:creationId xmlns:a16="http://schemas.microsoft.com/office/drawing/2014/main" id="{180846D0-EC70-4073-B723-D8B9FDC394A9}"/>
              </a:ext>
            </a:extLst>
          </p:cNvPr>
          <p:cNvGrpSpPr/>
          <p:nvPr/>
        </p:nvGrpSpPr>
        <p:grpSpPr>
          <a:xfrm>
            <a:off x="0" y="1556406"/>
            <a:ext cx="6096001" cy="5293657"/>
            <a:chOff x="0" y="1556406"/>
            <a:chExt cx="6096001" cy="5293657"/>
          </a:xfrm>
        </p:grpSpPr>
        <p:pic>
          <p:nvPicPr>
            <p:cNvPr id="18434" name="Picture 2" descr="Ethics, Right, Wrong, Ethical, Moral, Integrity">
              <a:extLst>
                <a:ext uri="{FF2B5EF4-FFF2-40B4-BE49-F238E27FC236}">
                  <a16:creationId xmlns:a16="http://schemas.microsoft.com/office/drawing/2014/main" id="{71868542-F0AE-4A60-9301-37E100DF72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92" t="583" r="8392"/>
            <a:stretch/>
          </p:blipFill>
          <p:spPr bwMode="auto">
            <a:xfrm>
              <a:off x="0" y="1556406"/>
              <a:ext cx="6096001" cy="52936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3D5558-F04F-4C52-9334-5FC75ADE2A6D}"/>
                </a:ext>
              </a:extLst>
            </p:cNvPr>
            <p:cNvSpPr txBox="1"/>
            <p:nvPr/>
          </p:nvSpPr>
          <p:spPr>
            <a:xfrm>
              <a:off x="1" y="6287711"/>
              <a:ext cx="6096000" cy="369332"/>
            </a:xfrm>
            <a:prstGeom prst="rect">
              <a:avLst/>
            </a:prstGeom>
            <a:noFill/>
          </p:spPr>
          <p:txBody>
            <a:bodyPr wrap="square">
              <a:spAutoFit/>
            </a:bodyPr>
            <a:lstStyle/>
            <a:p>
              <a:pPr algn="ctr"/>
              <a:r>
                <a:rPr lang="en-US" b="1" i="0" dirty="0">
                  <a:solidFill>
                    <a:schemeClr val="bg1"/>
                  </a:solidFill>
                  <a:effectLst/>
                  <a:latin typeface="Calibri" panose="020F0502020204030204" pitchFamily="34" charset="0"/>
                </a:rPr>
                <a:t>Image by </a:t>
              </a:r>
              <a:r>
                <a:rPr lang="en-US" b="1" i="0" u="sng" dirty="0" err="1">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Tumisu</a:t>
              </a:r>
              <a:r>
                <a:rPr lang="en-US" b="1" i="0" u="sng"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a:t>
              </a:r>
              <a:r>
                <a:rPr lang="en-US" b="1" i="0" dirty="0">
                  <a:solidFill>
                    <a:schemeClr val="bg1"/>
                  </a:solidFill>
                  <a:effectLst/>
                  <a:latin typeface="Calibri" panose="020F0502020204030204" pitchFamily="34" charset="0"/>
                </a:rPr>
                <a:t> from </a:t>
              </a:r>
              <a:r>
                <a:rPr lang="en-US" b="1" i="0" u="sng" dirty="0">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Pixabay</a:t>
              </a:r>
              <a:r>
                <a:rPr lang="en-US" b="1" i="0" dirty="0">
                  <a:solidFill>
                    <a:schemeClr val="bg1"/>
                  </a:solidFill>
                  <a:effectLst/>
                  <a:latin typeface="Calibri" panose="020F0502020204030204" pitchFamily="34" charset="0"/>
                </a:rPr>
                <a:t> </a:t>
              </a:r>
              <a:endParaRPr lang="en-CA" b="1" dirty="0">
                <a:solidFill>
                  <a:schemeClr val="bg1"/>
                </a:solidFill>
              </a:endParaRPr>
            </a:p>
          </p:txBody>
        </p:sp>
      </p:grpSp>
    </p:spTree>
    <p:extLst>
      <p:ext uri="{BB962C8B-B14F-4D97-AF65-F5344CB8AC3E}">
        <p14:creationId xmlns:p14="http://schemas.microsoft.com/office/powerpoint/2010/main" val="165948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Shallow Focus Photography of Cafe Late Stock Photo">
            <a:extLst>
              <a:ext uri="{FF2B5EF4-FFF2-40B4-BE49-F238E27FC236}">
                <a16:creationId xmlns:a16="http://schemas.microsoft.com/office/drawing/2014/main" id="{3F08C08B-4639-432D-9FDE-C17DD94298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86" t="10265" r="1813" b="10357"/>
          <a:stretch/>
        </p:blipFill>
        <p:spPr bwMode="auto">
          <a:xfrm>
            <a:off x="0" y="-1"/>
            <a:ext cx="12192000" cy="68942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02C2B9-7CED-4AA1-AFD5-7132F9704FCD}"/>
              </a:ext>
            </a:extLst>
          </p:cNvPr>
          <p:cNvSpPr/>
          <p:nvPr/>
        </p:nvSpPr>
        <p:spPr>
          <a:xfrm>
            <a:off x="0" y="2669580"/>
            <a:ext cx="12321154"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528851" y="2671240"/>
            <a:ext cx="13249701"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a:t>
            </a:r>
          </a:p>
        </p:txBody>
      </p:sp>
      <p:sp>
        <p:nvSpPr>
          <p:cNvPr id="7" name="TextBox 6">
            <a:hlinkClick r:id="rId4"/>
            <a:extLst>
              <a:ext uri="{FF2B5EF4-FFF2-40B4-BE49-F238E27FC236}">
                <a16:creationId xmlns:a16="http://schemas.microsoft.com/office/drawing/2014/main" id="{CD38ECDD-D1B0-4111-B7B3-588BA6D0822E}"/>
              </a:ext>
            </a:extLst>
          </p:cNvPr>
          <p:cNvSpPr txBox="1"/>
          <p:nvPr/>
        </p:nvSpPr>
        <p:spPr>
          <a:xfrm>
            <a:off x="6059488" y="6387068"/>
            <a:ext cx="3790950" cy="369332"/>
          </a:xfrm>
          <a:prstGeom prst="rect">
            <a:avLst/>
          </a:prstGeom>
          <a:noFill/>
        </p:spPr>
        <p:txBody>
          <a:bodyPr wrap="square">
            <a:spAutoFit/>
          </a:bodyPr>
          <a:lstStyle/>
          <a:p>
            <a:r>
              <a:rPr lang="fi-FI" b="1" i="0" dirty="0">
                <a:solidFill>
                  <a:schemeClr val="bg1"/>
                </a:solidFill>
                <a:effectLst/>
                <a:latin typeface="Calibri" panose="020F0502020204030204" pitchFamily="34" charset="0"/>
              </a:rPr>
              <a:t>Photo by Kevin Menajang Pexels.com</a:t>
            </a:r>
            <a:endParaRPr lang="en-CA" b="1" dirty="0">
              <a:solidFill>
                <a:schemeClr val="bg1"/>
              </a:solidFill>
            </a:endParaRPr>
          </a:p>
        </p:txBody>
      </p:sp>
    </p:spTree>
    <p:extLst>
      <p:ext uri="{BB962C8B-B14F-4D97-AF65-F5344CB8AC3E}">
        <p14:creationId xmlns:p14="http://schemas.microsoft.com/office/powerpoint/2010/main" val="2944163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Black Lives Matter Protests Around the World">
            <a:hlinkClick r:id="" action="ppaction://media"/>
            <a:extLst>
              <a:ext uri="{FF2B5EF4-FFF2-40B4-BE49-F238E27FC236}">
                <a16:creationId xmlns:a16="http://schemas.microsoft.com/office/drawing/2014/main" id="{C63E2B4A-7B94-43A9-B264-F0D0D21D3CDE}"/>
              </a:ext>
            </a:extLst>
          </p:cNvPr>
          <p:cNvPicPr>
            <a:picLocks noRot="1" noChangeAspect="1"/>
          </p:cNvPicPr>
          <p:nvPr>
            <a:videoFile r:link="rId1"/>
          </p:nvPr>
        </p:nvPicPr>
        <p:blipFill>
          <a:blip r:embed="rId4"/>
          <a:stretch>
            <a:fillRect/>
          </a:stretch>
        </p:blipFill>
        <p:spPr>
          <a:xfrm>
            <a:off x="0" y="-15240"/>
            <a:ext cx="12192000" cy="6888480"/>
          </a:xfrm>
          <a:prstGeom prst="rect">
            <a:avLst/>
          </a:prstGeom>
        </p:spPr>
      </p:pic>
      <p:pic>
        <p:nvPicPr>
          <p:cNvPr id="16386" name="Picture 2">
            <a:hlinkClick r:id="rId5"/>
            <a:extLst>
              <a:ext uri="{FF2B5EF4-FFF2-40B4-BE49-F238E27FC236}">
                <a16:creationId xmlns:a16="http://schemas.microsoft.com/office/drawing/2014/main" id="{545E0A58-A916-4254-8382-9BD8213CC9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69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2239" y="68084"/>
            <a:ext cx="11448286"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SOCIAL PROBLEMS</a:t>
            </a:r>
          </a:p>
        </p:txBody>
      </p:sp>
      <p:sp>
        <p:nvSpPr>
          <p:cNvPr id="8" name="TextBox 7">
            <a:extLst>
              <a:ext uri="{FF2B5EF4-FFF2-40B4-BE49-F238E27FC236}">
                <a16:creationId xmlns:a16="http://schemas.microsoft.com/office/drawing/2014/main" id="{A8868435-3154-44DF-A700-DE3384F52975}"/>
              </a:ext>
            </a:extLst>
          </p:cNvPr>
          <p:cNvSpPr txBox="1"/>
          <p:nvPr/>
        </p:nvSpPr>
        <p:spPr>
          <a:xfrm>
            <a:off x="371475" y="1526937"/>
            <a:ext cx="5724525" cy="4893647"/>
          </a:xfrm>
          <a:prstGeom prst="rect">
            <a:avLst/>
          </a:prstGeom>
          <a:noFill/>
        </p:spPr>
        <p:txBody>
          <a:bodyPr wrap="square">
            <a:spAutoFit/>
          </a:bodyPr>
          <a:lstStyle/>
          <a:p>
            <a:pPr marL="457200" indent="-457200">
              <a:buFont typeface="Arial" panose="020B0604020202020204" pitchFamily="34" charset="0"/>
              <a:buChar char="•"/>
            </a:pPr>
            <a:r>
              <a:rPr lang="en-US" sz="2400" b="0" i="0" dirty="0">
                <a:effectLst/>
              </a:rPr>
              <a:t>The complexity and immensity of social problems become clear once we begin to ask critical questions.</a:t>
            </a:r>
          </a:p>
          <a:p>
            <a:pPr marL="914400" lvl="1" indent="-457200">
              <a:buFont typeface="Arial" panose="020B0604020202020204" pitchFamily="34" charset="0"/>
              <a:buChar char="•"/>
            </a:pPr>
            <a:r>
              <a:rPr lang="en-US" sz="2400" b="0" i="0" dirty="0">
                <a:effectLst/>
              </a:rPr>
              <a:t>What are the impacts?</a:t>
            </a:r>
          </a:p>
          <a:p>
            <a:pPr marL="914400" lvl="1" indent="-457200">
              <a:buFont typeface="Arial" panose="020B0604020202020204" pitchFamily="34" charset="0"/>
              <a:buChar char="•"/>
            </a:pPr>
            <a:r>
              <a:rPr lang="en-US" sz="2400" b="0" i="0" dirty="0">
                <a:effectLst/>
              </a:rPr>
              <a:t>Who is impacted?</a:t>
            </a:r>
          </a:p>
          <a:p>
            <a:pPr marL="914400" lvl="1" indent="-457200">
              <a:buFont typeface="Arial" panose="020B0604020202020204" pitchFamily="34" charset="0"/>
              <a:buChar char="•"/>
            </a:pPr>
            <a:r>
              <a:rPr lang="en-US" sz="2400" b="0" i="0" dirty="0">
                <a:effectLst/>
              </a:rPr>
              <a:t>What are the patterns?</a:t>
            </a:r>
          </a:p>
          <a:p>
            <a:pPr marL="914400" lvl="1" indent="-457200">
              <a:buFont typeface="Arial" panose="020B0604020202020204" pitchFamily="34" charset="0"/>
              <a:buChar char="•"/>
            </a:pPr>
            <a:r>
              <a:rPr lang="en-US" sz="2400" b="0" i="0" dirty="0">
                <a:effectLst/>
              </a:rPr>
              <a:t>How do the impacts differ?</a:t>
            </a:r>
          </a:p>
          <a:p>
            <a:pPr lvl="1"/>
            <a:r>
              <a:rPr lang="en-US" sz="2400" b="0" i="0" dirty="0">
                <a:effectLst/>
              </a:rPr>
              <a:t>	Consider:</a:t>
            </a:r>
          </a:p>
          <a:p>
            <a:pPr marL="1371600" lvl="2" indent="-457200">
              <a:buFont typeface="Arial" panose="020B0604020202020204" pitchFamily="34" charset="0"/>
              <a:buChar char="•"/>
            </a:pPr>
            <a:r>
              <a:rPr lang="en-US" sz="2400" b="0" i="0" dirty="0">
                <a:effectLst/>
              </a:rPr>
              <a:t>social impacts</a:t>
            </a:r>
          </a:p>
          <a:p>
            <a:pPr marL="1371600" lvl="2" indent="-457200">
              <a:buFont typeface="Arial" panose="020B0604020202020204" pitchFamily="34" charset="0"/>
              <a:buChar char="•"/>
            </a:pPr>
            <a:r>
              <a:rPr lang="en-US" sz="2400" b="0" i="0" dirty="0">
                <a:effectLst/>
              </a:rPr>
              <a:t>physical impacts</a:t>
            </a:r>
          </a:p>
          <a:p>
            <a:pPr marL="1371600" lvl="2" indent="-457200">
              <a:buFont typeface="Arial" panose="020B0604020202020204" pitchFamily="34" charset="0"/>
              <a:buChar char="•"/>
            </a:pPr>
            <a:r>
              <a:rPr lang="en-US" sz="2400" b="0" i="0" dirty="0">
                <a:effectLst/>
              </a:rPr>
              <a:t>psychological impacts</a:t>
            </a:r>
          </a:p>
          <a:p>
            <a:pPr marL="1371600" lvl="2" indent="-457200">
              <a:buFont typeface="Arial" panose="020B0604020202020204" pitchFamily="34" charset="0"/>
              <a:buChar char="•"/>
            </a:pPr>
            <a:r>
              <a:rPr lang="en-US" sz="2400" b="0" i="0" dirty="0">
                <a:effectLst/>
              </a:rPr>
              <a:t>economic impacts</a:t>
            </a:r>
          </a:p>
          <a:p>
            <a:pPr marL="1371600" lvl="2" indent="-457200">
              <a:buFont typeface="Arial" panose="020B0604020202020204" pitchFamily="34" charset="0"/>
              <a:buChar char="•"/>
            </a:pPr>
            <a:r>
              <a:rPr lang="en-US" sz="2400" b="0" i="0" dirty="0">
                <a:effectLst/>
              </a:rPr>
              <a:t>institutional impacts</a:t>
            </a:r>
          </a:p>
        </p:txBody>
      </p:sp>
      <p:sp>
        <p:nvSpPr>
          <p:cNvPr id="9" name="TextBox 8">
            <a:extLst>
              <a:ext uri="{FF2B5EF4-FFF2-40B4-BE49-F238E27FC236}">
                <a16:creationId xmlns:a16="http://schemas.microsoft.com/office/drawing/2014/main" id="{F83F43FB-2540-41D2-92A3-4E801EACAAEA}"/>
              </a:ext>
            </a:extLst>
          </p:cNvPr>
          <p:cNvSpPr txBox="1"/>
          <p:nvPr/>
        </p:nvSpPr>
        <p:spPr>
          <a:xfrm>
            <a:off x="371475" y="1027238"/>
            <a:ext cx="11450791" cy="630667"/>
          </a:xfrm>
          <a:prstGeom prst="rect">
            <a:avLst/>
          </a:prstGeom>
        </p:spPr>
        <p:txBody>
          <a:bodyPr>
            <a:normAutofit fontScale="92500" lnSpcReduction="10000"/>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sz="4800" dirty="0">
                <a:solidFill>
                  <a:schemeClr val="tx1">
                    <a:lumMod val="65000"/>
                    <a:lumOff val="35000"/>
                  </a:schemeClr>
                </a:solidFill>
              </a:rPr>
              <a:t>INTERSECTION</a:t>
            </a:r>
          </a:p>
        </p:txBody>
      </p:sp>
      <p:grpSp>
        <p:nvGrpSpPr>
          <p:cNvPr id="2" name="Group 1">
            <a:extLst>
              <a:ext uri="{FF2B5EF4-FFF2-40B4-BE49-F238E27FC236}">
                <a16:creationId xmlns:a16="http://schemas.microsoft.com/office/drawing/2014/main" id="{F9B724A6-33BB-4089-98EC-70731EFBBEB2}"/>
              </a:ext>
            </a:extLst>
          </p:cNvPr>
          <p:cNvGrpSpPr/>
          <p:nvPr/>
        </p:nvGrpSpPr>
        <p:grpSpPr>
          <a:xfrm>
            <a:off x="6096000" y="0"/>
            <a:ext cx="6096000" cy="6858000"/>
            <a:chOff x="6096000" y="0"/>
            <a:chExt cx="6096000" cy="6858000"/>
          </a:xfrm>
        </p:grpSpPr>
        <p:pic>
          <p:nvPicPr>
            <p:cNvPr id="20482" name="Picture 2" descr="person wearing black and red hoodie holding smoke bomb">
              <a:extLst>
                <a:ext uri="{FF2B5EF4-FFF2-40B4-BE49-F238E27FC236}">
                  <a16:creationId xmlns:a16="http://schemas.microsoft.com/office/drawing/2014/main" id="{623F495D-34BC-48C4-A31B-CA44ECCB7E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594" b="11614"/>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55E61A2-7C5F-46E5-BF98-3377A077266F}"/>
                </a:ext>
              </a:extLst>
            </p:cNvPr>
            <p:cNvSpPr/>
            <p:nvPr/>
          </p:nvSpPr>
          <p:spPr>
            <a:xfrm>
              <a:off x="6096000" y="5549899"/>
              <a:ext cx="6084888" cy="1308101"/>
            </a:xfrm>
            <a:prstGeom prst="rect">
              <a:avLst/>
            </a:prstGeom>
            <a:gradFill>
              <a:gsLst>
                <a:gs pos="75000">
                  <a:schemeClr val="bg1"/>
                </a:gs>
                <a:gs pos="37000">
                  <a:srgbClr val="FFFFFF">
                    <a:alpha val="20000"/>
                  </a:srgbClr>
                </a:gs>
                <a:gs pos="15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45167FDD-918E-4E46-881D-FC3F46778CC5}"/>
              </a:ext>
            </a:extLst>
          </p:cNvPr>
          <p:cNvSpPr txBox="1"/>
          <p:nvPr/>
        </p:nvSpPr>
        <p:spPr>
          <a:xfrm>
            <a:off x="6096000" y="6420584"/>
            <a:ext cx="6096000" cy="369332"/>
          </a:xfrm>
          <a:prstGeom prst="rect">
            <a:avLst/>
          </a:prstGeom>
          <a:noFill/>
        </p:spPr>
        <p:txBody>
          <a:bodyPr wrap="square">
            <a:spAutoFit/>
          </a:bodyPr>
          <a:lstStyle/>
          <a:p>
            <a:pPr algn="ctr"/>
            <a:r>
              <a:rPr lang="en-US" b="1" dirty="0"/>
              <a:t>Photo by </a:t>
            </a:r>
            <a:r>
              <a:rPr lang="en-US" b="1" dirty="0">
                <a:hlinkClick r:id="rId4">
                  <a:extLst>
                    <a:ext uri="{A12FA001-AC4F-418D-AE19-62706E023703}">
                      <ahyp:hlinkClr xmlns:ahyp="http://schemas.microsoft.com/office/drawing/2018/hyperlinkcolor" val="tx"/>
                    </a:ext>
                  </a:extLst>
                </a:hlinkClick>
              </a:rPr>
              <a:t>Warren Wong</a:t>
            </a:r>
            <a:r>
              <a:rPr lang="en-US" b="1" dirty="0"/>
              <a:t> on </a:t>
            </a:r>
            <a:r>
              <a:rPr lang="en-US" b="1" dirty="0">
                <a:hlinkClick r:id="rId5">
                  <a:extLst>
                    <a:ext uri="{A12FA001-AC4F-418D-AE19-62706E023703}">
                      <ahyp:hlinkClr xmlns:ahyp="http://schemas.microsoft.com/office/drawing/2018/hyperlinkcolor" val="tx"/>
                    </a:ext>
                  </a:extLst>
                </a:hlinkClick>
              </a:rPr>
              <a:t>Unsplash</a:t>
            </a:r>
            <a:r>
              <a:rPr lang="en-US" b="1" dirty="0"/>
              <a:t> </a:t>
            </a:r>
            <a:endParaRPr lang="en-CA" b="1" dirty="0"/>
          </a:p>
        </p:txBody>
      </p:sp>
    </p:spTree>
    <p:extLst>
      <p:ext uri="{BB962C8B-B14F-4D97-AF65-F5344CB8AC3E}">
        <p14:creationId xmlns:p14="http://schemas.microsoft.com/office/powerpoint/2010/main" val="294023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people holding white and orange signage during daytime">
            <a:extLst>
              <a:ext uri="{FF2B5EF4-FFF2-40B4-BE49-F238E27FC236}">
                <a16:creationId xmlns:a16="http://schemas.microsoft.com/office/drawing/2014/main" id="{8D29BEA7-C6FE-4878-9AF4-F6F07868C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77" b="-1"/>
          <a:stretch/>
        </p:blipFill>
        <p:spPr bwMode="auto">
          <a:xfrm>
            <a:off x="0" y="0"/>
            <a:ext cx="12192000" cy="68770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D3BB3-AB0E-4172-A8FF-55ED6134130A}"/>
              </a:ext>
            </a:extLst>
          </p:cNvPr>
          <p:cNvSpPr/>
          <p:nvPr/>
        </p:nvSpPr>
        <p:spPr>
          <a:xfrm>
            <a:off x="-33904" y="0"/>
            <a:ext cx="12259808" cy="687705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33904" y="4143313"/>
            <a:ext cx="12192000" cy="1499616"/>
          </a:xfrm>
          <a:prstGeom prst="rect">
            <a:avLst/>
          </a:prstGeom>
          <a:solidFill>
            <a:schemeClr val="tx1">
              <a:alpha val="41000"/>
            </a:schemeClr>
          </a:solidFill>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SOCIAL ANALYSIS MODEL</a:t>
            </a:r>
          </a:p>
        </p:txBody>
      </p:sp>
      <p:sp>
        <p:nvSpPr>
          <p:cNvPr id="8" name="TextBox 7">
            <a:extLst>
              <a:ext uri="{FF2B5EF4-FFF2-40B4-BE49-F238E27FC236}">
                <a16:creationId xmlns:a16="http://schemas.microsoft.com/office/drawing/2014/main" id="{D539D3CC-1395-482A-9C9D-EB2BE6022A7F}"/>
              </a:ext>
            </a:extLst>
          </p:cNvPr>
          <p:cNvSpPr txBox="1"/>
          <p:nvPr/>
        </p:nvSpPr>
        <p:spPr>
          <a:xfrm>
            <a:off x="371475" y="6477381"/>
            <a:ext cx="4010025" cy="338554"/>
          </a:xfrm>
          <a:prstGeom prst="rect">
            <a:avLst/>
          </a:prstGeom>
          <a:noFill/>
        </p:spPr>
        <p:txBody>
          <a:bodyPr wrap="square">
            <a:spAutoFit/>
          </a:bodyPr>
          <a:lstStyle/>
          <a:p>
            <a:r>
              <a:rPr lang="en-US" sz="1600" b="1" i="0" dirty="0">
                <a:solidFill>
                  <a:schemeClr val="bg1"/>
                </a:solidFill>
                <a:effectLst/>
              </a:rPr>
              <a:t>Photo by </a:t>
            </a:r>
            <a:r>
              <a:rPr lang="en-US" sz="1600" b="1" i="0" dirty="0">
                <a:solidFill>
                  <a:schemeClr val="bg1"/>
                </a:solidFill>
                <a:effectLst/>
                <a:hlinkClick r:id="rId4">
                  <a:extLst>
                    <a:ext uri="{A12FA001-AC4F-418D-AE19-62706E023703}">
                      <ahyp:hlinkClr xmlns:ahyp="http://schemas.microsoft.com/office/drawing/2018/hyperlinkcolor" val="tx"/>
                    </a:ext>
                  </a:extLst>
                </a:hlinkClick>
              </a:rPr>
              <a:t>Luke White</a:t>
            </a:r>
            <a:r>
              <a:rPr lang="en-US" sz="1600" b="1" i="0" dirty="0">
                <a:solidFill>
                  <a:schemeClr val="bg1"/>
                </a:solidFill>
                <a:effectLst/>
              </a:rPr>
              <a:t> on </a:t>
            </a:r>
            <a:r>
              <a:rPr lang="en-US" sz="1600" b="1" i="0" dirty="0">
                <a:solidFill>
                  <a:schemeClr val="bg1"/>
                </a:solidFill>
                <a:effectLst/>
                <a:hlinkClick r:id="rId5">
                  <a:extLst>
                    <a:ext uri="{A12FA001-AC4F-418D-AE19-62706E023703}">
                      <ahyp:hlinkClr xmlns:ahyp="http://schemas.microsoft.com/office/drawing/2018/hyperlinkcolor" val="tx"/>
                    </a:ext>
                  </a:extLst>
                </a:hlinkClick>
              </a:rPr>
              <a:t>Unsplash</a:t>
            </a:r>
            <a:endParaRPr lang="en-CA" sz="1600" b="1" dirty="0">
              <a:solidFill>
                <a:schemeClr val="bg1"/>
              </a:solidFill>
            </a:endParaRPr>
          </a:p>
        </p:txBody>
      </p:sp>
    </p:spTree>
    <p:extLst>
      <p:ext uri="{BB962C8B-B14F-4D97-AF65-F5344CB8AC3E}">
        <p14:creationId xmlns:p14="http://schemas.microsoft.com/office/powerpoint/2010/main" val="1891236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2239" y="68084"/>
            <a:ext cx="11448286"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SOCIAL ANALYSIS – TRIANGLE MODEL</a:t>
            </a:r>
          </a:p>
        </p:txBody>
      </p:sp>
      <p:sp>
        <p:nvSpPr>
          <p:cNvPr id="7" name="TextBox 6">
            <a:extLst>
              <a:ext uri="{FF2B5EF4-FFF2-40B4-BE49-F238E27FC236}">
                <a16:creationId xmlns:a16="http://schemas.microsoft.com/office/drawing/2014/main" id="{4C311C09-3FB9-40B8-A49D-E7B03AD32E88}"/>
              </a:ext>
            </a:extLst>
          </p:cNvPr>
          <p:cNvSpPr txBox="1"/>
          <p:nvPr/>
        </p:nvSpPr>
        <p:spPr>
          <a:xfrm>
            <a:off x="371475" y="1557338"/>
            <a:ext cx="5622925" cy="3970318"/>
          </a:xfrm>
          <a:prstGeom prst="rect">
            <a:avLst/>
          </a:prstGeom>
          <a:noFill/>
        </p:spPr>
        <p:txBody>
          <a:bodyPr wrap="square">
            <a:spAutoFit/>
          </a:bodyPr>
          <a:lstStyle/>
          <a:p>
            <a:r>
              <a:rPr lang="en-US" sz="2800" b="0" i="0" dirty="0">
                <a:effectLst/>
              </a:rPr>
              <a:t>Thinking critically about ourselves can help us engage in and see the usefulness of a social analysis of a social problem. </a:t>
            </a:r>
          </a:p>
          <a:p>
            <a:endParaRPr lang="en-US" sz="2800" dirty="0"/>
          </a:p>
          <a:p>
            <a:r>
              <a:rPr lang="en-US" sz="2800" b="0" i="0" dirty="0">
                <a:effectLst/>
              </a:rPr>
              <a:t>Now, we need to look at how to do a social analysis using a specific model.</a:t>
            </a:r>
          </a:p>
          <a:p>
            <a:endParaRPr lang="en-US" sz="2800" dirty="0"/>
          </a:p>
          <a:p>
            <a:r>
              <a:rPr lang="en-US" sz="2800" dirty="0"/>
              <a:t>We will use the </a:t>
            </a:r>
            <a:r>
              <a:rPr lang="en-US" sz="2800" b="0" i="0" dirty="0">
                <a:effectLst/>
              </a:rPr>
              <a:t>triangle model.</a:t>
            </a:r>
            <a:endParaRPr lang="en-CA" sz="2800" dirty="0"/>
          </a:p>
        </p:txBody>
      </p:sp>
      <p:pic>
        <p:nvPicPr>
          <p:cNvPr id="9" name="Picture 8" descr="Diagram&#10;&#10;Description automatically generated">
            <a:extLst>
              <a:ext uri="{FF2B5EF4-FFF2-40B4-BE49-F238E27FC236}">
                <a16:creationId xmlns:a16="http://schemas.microsoft.com/office/drawing/2014/main" id="{346A7535-A4F9-4743-AB20-5F89B9F2D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3471" y="1661188"/>
            <a:ext cx="5527054" cy="4187162"/>
          </a:xfrm>
          <a:prstGeom prst="rect">
            <a:avLst/>
          </a:prstGeom>
        </p:spPr>
      </p:pic>
      <p:sp>
        <p:nvSpPr>
          <p:cNvPr id="6" name="TextBox 5">
            <a:extLst>
              <a:ext uri="{FF2B5EF4-FFF2-40B4-BE49-F238E27FC236}">
                <a16:creationId xmlns:a16="http://schemas.microsoft.com/office/drawing/2014/main" id="{FBD6BED5-1C2A-42E9-90C0-C1AF56F68627}"/>
              </a:ext>
            </a:extLst>
          </p:cNvPr>
          <p:cNvSpPr txBox="1"/>
          <p:nvPr/>
        </p:nvSpPr>
        <p:spPr>
          <a:xfrm>
            <a:off x="372239" y="5838743"/>
            <a:ext cx="11448286" cy="338554"/>
          </a:xfrm>
          <a:prstGeom prst="rect">
            <a:avLst/>
          </a:prstGeom>
          <a:noFill/>
        </p:spPr>
        <p:txBody>
          <a:bodyPr wrap="square">
            <a:spAutoFit/>
          </a:bodyPr>
          <a:lstStyle/>
          <a:p>
            <a:pPr algn="ctr"/>
            <a:r>
              <a:rPr lang="en-US" sz="1600" b="1" i="0" dirty="0">
                <a:effectLst/>
              </a:rPr>
              <a:t>“The Triangle Model of Social Analysis” by Chet Singh, Centennial College is licensed under a </a:t>
            </a:r>
            <a:r>
              <a:rPr lang="en-US" sz="1600" b="1" i="0" u="none" strike="noStrike" dirty="0">
                <a:effectLst/>
                <a:hlinkClick r:id="rId4">
                  <a:extLst>
                    <a:ext uri="{A12FA001-AC4F-418D-AE19-62706E023703}">
                      <ahyp:hlinkClr xmlns:ahyp="http://schemas.microsoft.com/office/drawing/2018/hyperlinkcolor" val="tx"/>
                    </a:ext>
                  </a:extLst>
                </a:hlinkClick>
              </a:rPr>
              <a:t>CC BY-NC-SA 4.0 International License.</a:t>
            </a:r>
            <a:endParaRPr lang="en-CA" sz="1600" b="1" dirty="0"/>
          </a:p>
        </p:txBody>
      </p:sp>
    </p:spTree>
    <p:extLst>
      <p:ext uri="{BB962C8B-B14F-4D97-AF65-F5344CB8AC3E}">
        <p14:creationId xmlns:p14="http://schemas.microsoft.com/office/powerpoint/2010/main" val="121236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7B74275-7CBF-430B-8A98-39ADA2C6304D}"/>
              </a:ext>
            </a:extLst>
          </p:cNvPr>
          <p:cNvSpPr/>
          <p:nvPr/>
        </p:nvSpPr>
        <p:spPr>
          <a:xfrm>
            <a:off x="0" y="-22452"/>
            <a:ext cx="11001830" cy="6858000"/>
          </a:xfrm>
          <a:prstGeom prst="rect">
            <a:avLst/>
          </a:prstGeom>
          <a:gradFill>
            <a:gsLst>
              <a:gs pos="69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LEARNING OUTCOMES</a:t>
            </a:r>
          </a:p>
        </p:txBody>
      </p:sp>
      <p:sp>
        <p:nvSpPr>
          <p:cNvPr id="3" name="Content Placeholder 2"/>
          <p:cNvSpPr>
            <a:spLocks noGrp="1"/>
          </p:cNvSpPr>
          <p:nvPr>
            <p:ph idx="1"/>
          </p:nvPr>
        </p:nvSpPr>
        <p:spPr>
          <a:xfrm>
            <a:off x="371476" y="1959155"/>
            <a:ext cx="5724524" cy="3761184"/>
          </a:xfrm>
        </p:spPr>
        <p:txBody>
          <a:bodyPr>
            <a:normAutofit/>
          </a:bodyPr>
          <a:lstStyle/>
          <a:p>
            <a:pPr marL="0" indent="0">
              <a:buNone/>
            </a:pPr>
            <a:r>
              <a:rPr lang="en-US" sz="2000" b="1" i="0" dirty="0">
                <a:solidFill>
                  <a:srgbClr val="252327"/>
                </a:solidFill>
                <a:effectLst/>
              </a:rPr>
              <a:t>At the end of this session, you will be able to:</a:t>
            </a:r>
            <a:endParaRPr lang="en-US" sz="2000" b="1" dirty="0">
              <a:effectLst/>
            </a:endParaRPr>
          </a:p>
          <a:p>
            <a:r>
              <a:rPr lang="en-US" sz="2000" b="0" i="0" dirty="0">
                <a:solidFill>
                  <a:srgbClr val="252327"/>
                </a:solidFill>
                <a:effectLst/>
              </a:rPr>
              <a:t>Explain the concepts of </a:t>
            </a:r>
            <a:r>
              <a:rPr lang="en-US" sz="2000" b="1" i="0" dirty="0">
                <a:solidFill>
                  <a:srgbClr val="252327"/>
                </a:solidFill>
                <a:effectLst/>
              </a:rPr>
              <a:t>dominant discourses</a:t>
            </a:r>
            <a:r>
              <a:rPr lang="en-US" sz="2000" b="0" i="0" dirty="0">
                <a:solidFill>
                  <a:srgbClr val="252327"/>
                </a:solidFill>
                <a:effectLst/>
              </a:rPr>
              <a:t> and their connection to dominant </a:t>
            </a:r>
            <a:r>
              <a:rPr lang="en-US" sz="2000" b="1" i="0" dirty="0">
                <a:solidFill>
                  <a:srgbClr val="252327"/>
                </a:solidFill>
                <a:effectLst/>
              </a:rPr>
              <a:t>ideologies</a:t>
            </a:r>
            <a:endParaRPr lang="en-US" sz="2000" b="0" i="0" dirty="0">
              <a:solidFill>
                <a:srgbClr val="252327"/>
              </a:solidFill>
              <a:effectLst/>
            </a:endParaRPr>
          </a:p>
          <a:p>
            <a:r>
              <a:rPr lang="en-US" sz="2000" b="0" i="0" dirty="0">
                <a:solidFill>
                  <a:srgbClr val="252327"/>
                </a:solidFill>
                <a:effectLst/>
              </a:rPr>
              <a:t>Examine how </a:t>
            </a:r>
            <a:r>
              <a:rPr lang="en-US" sz="2000" b="1" i="0" dirty="0">
                <a:solidFill>
                  <a:srgbClr val="252327"/>
                </a:solidFill>
                <a:effectLst/>
              </a:rPr>
              <a:t>institutions</a:t>
            </a:r>
            <a:r>
              <a:rPr lang="en-US" sz="2000" b="0" i="0" dirty="0">
                <a:solidFill>
                  <a:srgbClr val="252327"/>
                </a:solidFill>
                <a:effectLst/>
              </a:rPr>
              <a:t> employ dominant discourses to obscure our understanding of </a:t>
            </a:r>
            <a:r>
              <a:rPr lang="en-US" sz="2000" b="1" i="0" dirty="0">
                <a:solidFill>
                  <a:srgbClr val="252327"/>
                </a:solidFill>
                <a:effectLst/>
              </a:rPr>
              <a:t>social problems</a:t>
            </a:r>
            <a:endParaRPr lang="en-US" sz="2000" b="0" i="0" dirty="0">
              <a:solidFill>
                <a:srgbClr val="252327"/>
              </a:solidFill>
              <a:effectLst/>
            </a:endParaRPr>
          </a:p>
          <a:p>
            <a:r>
              <a:rPr lang="en-US" sz="2000" b="0" i="0" dirty="0">
                <a:solidFill>
                  <a:srgbClr val="252327"/>
                </a:solidFill>
                <a:effectLst/>
              </a:rPr>
              <a:t>Identify hegemonic/dominant discourses that </a:t>
            </a:r>
            <a:r>
              <a:rPr lang="en-US" sz="2000" b="1" i="0" dirty="0">
                <a:solidFill>
                  <a:srgbClr val="252327"/>
                </a:solidFill>
                <a:effectLst/>
              </a:rPr>
              <a:t>normalize</a:t>
            </a:r>
            <a:r>
              <a:rPr lang="en-US" sz="2000" b="0" i="0" dirty="0">
                <a:solidFill>
                  <a:srgbClr val="252327"/>
                </a:solidFill>
                <a:effectLst/>
              </a:rPr>
              <a:t> social problems</a:t>
            </a:r>
          </a:p>
          <a:p>
            <a:r>
              <a:rPr lang="en-US" sz="2000" b="0" i="0" dirty="0">
                <a:solidFill>
                  <a:srgbClr val="252327"/>
                </a:solidFill>
                <a:effectLst/>
              </a:rPr>
              <a:t>Examine the interconnection between institutions, dominant ideologies and discourses and how these function as </a:t>
            </a:r>
            <a:r>
              <a:rPr lang="en-US" sz="2000" b="1" i="0" dirty="0">
                <a:solidFill>
                  <a:srgbClr val="252327"/>
                </a:solidFill>
                <a:effectLst/>
              </a:rPr>
              <a:t>Structures of power</a:t>
            </a:r>
            <a:endParaRPr lang="en-US" sz="2000" b="0" i="0" dirty="0">
              <a:solidFill>
                <a:srgbClr val="252327"/>
              </a:solidFill>
              <a:effectLst/>
            </a:endParaRPr>
          </a:p>
        </p:txBody>
      </p:sp>
      <p:grpSp>
        <p:nvGrpSpPr>
          <p:cNvPr id="8" name="Group 7">
            <a:extLst>
              <a:ext uri="{FF2B5EF4-FFF2-40B4-BE49-F238E27FC236}">
                <a16:creationId xmlns:a16="http://schemas.microsoft.com/office/drawing/2014/main" id="{65BC91CA-6EAC-47F3-8E24-637382A5930C}"/>
              </a:ext>
            </a:extLst>
          </p:cNvPr>
          <p:cNvGrpSpPr/>
          <p:nvPr/>
        </p:nvGrpSpPr>
        <p:grpSpPr>
          <a:xfrm>
            <a:off x="6332538" y="57314"/>
            <a:ext cx="5724526" cy="6108536"/>
            <a:chOff x="371475" y="564706"/>
            <a:chExt cx="5724526" cy="6108536"/>
          </a:xfrm>
        </p:grpSpPr>
        <p:pic>
          <p:nvPicPr>
            <p:cNvPr id="9" name="Picture 8" descr="Icon&#10;&#10;Description automatically generated">
              <a:extLst>
                <a:ext uri="{FF2B5EF4-FFF2-40B4-BE49-F238E27FC236}">
                  <a16:creationId xmlns:a16="http://schemas.microsoft.com/office/drawing/2014/main" id="{1C1FBEBD-A7C6-409B-8128-27CC78384F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475" y="564706"/>
              <a:ext cx="5574479" cy="5628554"/>
            </a:xfrm>
            <a:prstGeom prst="rect">
              <a:avLst/>
            </a:prstGeom>
          </p:spPr>
        </p:pic>
        <p:sp>
          <p:nvSpPr>
            <p:cNvPr id="10" name="TextBox 9">
              <a:hlinkClick r:id="rId4"/>
              <a:extLst>
                <a:ext uri="{FF2B5EF4-FFF2-40B4-BE49-F238E27FC236}">
                  <a16:creationId xmlns:a16="http://schemas.microsoft.com/office/drawing/2014/main" id="{718272FC-BC6B-4CFB-97FC-45A1B5FF8418}"/>
                </a:ext>
              </a:extLst>
            </p:cNvPr>
            <p:cNvSpPr txBox="1"/>
            <p:nvPr/>
          </p:nvSpPr>
          <p:spPr>
            <a:xfrm>
              <a:off x="371475" y="6303910"/>
              <a:ext cx="5724526" cy="369332"/>
            </a:xfrm>
            <a:prstGeom prst="rect">
              <a:avLst/>
            </a:prstGeom>
            <a:noFill/>
          </p:spPr>
          <p:txBody>
            <a:bodyPr wrap="square">
              <a:spAutoFit/>
            </a:bodyPr>
            <a:lstStyle/>
            <a:p>
              <a:pPr algn="ctr"/>
              <a:r>
                <a:rPr lang="en-CA" dirty="0"/>
                <a:t>Vector by </a:t>
              </a:r>
              <a:r>
                <a:rPr lang="en-CA" dirty="0" err="1"/>
                <a:t>pch.vector</a:t>
              </a:r>
              <a:r>
                <a:rPr lang="en-CA" dirty="0"/>
                <a:t> - freepik.com</a:t>
              </a:r>
            </a:p>
          </p:txBody>
        </p:sp>
        <p:sp>
          <p:nvSpPr>
            <p:cNvPr id="11" name="Title 1">
              <a:extLst>
                <a:ext uri="{FF2B5EF4-FFF2-40B4-BE49-F238E27FC236}">
                  <a16:creationId xmlns:a16="http://schemas.microsoft.com/office/drawing/2014/main" id="{B1B69912-15CF-43BA-AC88-198B85A40787}"/>
                </a:ext>
              </a:extLst>
            </p:cNvPr>
            <p:cNvSpPr txBox="1">
              <a:spLocks/>
            </p:cNvSpPr>
            <p:nvPr/>
          </p:nvSpPr>
          <p:spPr>
            <a:xfrm>
              <a:off x="1059540" y="2422934"/>
              <a:ext cx="1785260" cy="71215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4400" spc="300" dirty="0">
                  <a:solidFill>
                    <a:schemeClr val="bg1"/>
                  </a:solidFill>
                </a:rPr>
                <a:t>LEARNING</a:t>
              </a:r>
            </a:p>
          </p:txBody>
        </p:sp>
        <p:sp>
          <p:nvSpPr>
            <p:cNvPr id="12" name="Title 1">
              <a:extLst>
                <a:ext uri="{FF2B5EF4-FFF2-40B4-BE49-F238E27FC236}">
                  <a16:creationId xmlns:a16="http://schemas.microsoft.com/office/drawing/2014/main" id="{8D9711EE-A663-4F74-B544-0F86A8F851F0}"/>
                </a:ext>
              </a:extLst>
            </p:cNvPr>
            <p:cNvSpPr txBox="1">
              <a:spLocks/>
            </p:cNvSpPr>
            <p:nvPr/>
          </p:nvSpPr>
          <p:spPr>
            <a:xfrm>
              <a:off x="4087669" y="3832634"/>
              <a:ext cx="1785260" cy="71215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4400" spc="300" dirty="0">
                  <a:solidFill>
                    <a:schemeClr val="bg1"/>
                  </a:solidFill>
                </a:rPr>
                <a:t>OUTCOMES</a:t>
              </a:r>
            </a:p>
          </p:txBody>
        </p:sp>
      </p:grpSp>
    </p:spTree>
    <p:extLst>
      <p:ext uri="{BB962C8B-B14F-4D97-AF65-F5344CB8AC3E}">
        <p14:creationId xmlns:p14="http://schemas.microsoft.com/office/powerpoint/2010/main" val="29988304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70B9A8F-F63D-4CEB-BFF1-8F1E8B8D2ED2}"/>
              </a:ext>
            </a:extLst>
          </p:cNvPr>
          <p:cNvPicPr>
            <a:picLocks noChangeAspect="1"/>
          </p:cNvPicPr>
          <p:nvPr/>
        </p:nvPicPr>
        <p:blipFill rotWithShape="1">
          <a:blip r:embed="rId3">
            <a:extLst>
              <a:ext uri="{28A0092B-C50C-407E-A947-70E740481C1C}">
                <a14:useLocalDpi xmlns:a14="http://schemas.microsoft.com/office/drawing/2010/main" val="0"/>
              </a:ext>
            </a:extLst>
          </a:blip>
          <a:srcRect b="7699"/>
          <a:stretch/>
        </p:blipFill>
        <p:spPr>
          <a:xfrm>
            <a:off x="2747176" y="1203032"/>
            <a:ext cx="6723048" cy="4701093"/>
          </a:xfrm>
          <a:prstGeom prst="rect">
            <a:avLst/>
          </a:prstGeom>
        </p:spPr>
      </p:pic>
      <p:sp>
        <p:nvSpPr>
          <p:cNvPr id="5" name="TextBox 4"/>
          <p:cNvSpPr txBox="1"/>
          <p:nvPr/>
        </p:nvSpPr>
        <p:spPr>
          <a:xfrm>
            <a:off x="372239" y="68084"/>
            <a:ext cx="5384086"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SOCIAL ANALYSIS</a:t>
            </a:r>
          </a:p>
        </p:txBody>
      </p:sp>
      <p:sp>
        <p:nvSpPr>
          <p:cNvPr id="6" name="TextBox 5">
            <a:extLst>
              <a:ext uri="{FF2B5EF4-FFF2-40B4-BE49-F238E27FC236}">
                <a16:creationId xmlns:a16="http://schemas.microsoft.com/office/drawing/2014/main" id="{9D4E8BA2-F105-46CF-AE1B-DCD1A74876DA}"/>
              </a:ext>
            </a:extLst>
          </p:cNvPr>
          <p:cNvSpPr txBox="1"/>
          <p:nvPr/>
        </p:nvSpPr>
        <p:spPr>
          <a:xfrm>
            <a:off x="371475" y="1143273"/>
            <a:ext cx="4141147" cy="675266"/>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sz="3200" dirty="0"/>
              <a:t>TRIANGLE MODEL OF SOCIAL ANALYSIS</a:t>
            </a:r>
          </a:p>
        </p:txBody>
      </p:sp>
      <p:sp>
        <p:nvSpPr>
          <p:cNvPr id="8" name="TextBox 7">
            <a:extLst>
              <a:ext uri="{FF2B5EF4-FFF2-40B4-BE49-F238E27FC236}">
                <a16:creationId xmlns:a16="http://schemas.microsoft.com/office/drawing/2014/main" id="{200456C5-8868-4DA7-9580-83BE1A2B60A2}"/>
              </a:ext>
            </a:extLst>
          </p:cNvPr>
          <p:cNvSpPr txBox="1"/>
          <p:nvPr/>
        </p:nvSpPr>
        <p:spPr>
          <a:xfrm>
            <a:off x="371475" y="6389790"/>
            <a:ext cx="11448286" cy="338554"/>
          </a:xfrm>
          <a:prstGeom prst="rect">
            <a:avLst/>
          </a:prstGeom>
          <a:noFill/>
        </p:spPr>
        <p:txBody>
          <a:bodyPr wrap="square">
            <a:spAutoFit/>
          </a:bodyPr>
          <a:lstStyle/>
          <a:p>
            <a:pPr algn="ctr"/>
            <a:r>
              <a:rPr lang="en-CA" sz="1600" b="1" u="sng" dirty="0">
                <a:hlinkClick r:id="rId4">
                  <a:extLst>
                    <a:ext uri="{A12FA001-AC4F-418D-AE19-62706E023703}">
                      <ahyp:hlinkClr xmlns:ahyp="http://schemas.microsoft.com/office/drawing/2018/hyperlinkcolor" val="tx"/>
                    </a:ext>
                  </a:extLst>
                </a:hlinkClick>
              </a:rPr>
              <a:t>https://soaoer.centennialcollege.ca/gned500/wp-content/uploads/2021/06/TheTriangleModelofSocialAnalysis_3-1.mp4</a:t>
            </a:r>
            <a:endParaRPr lang="en-CA" sz="1600" b="1" u="sng" dirty="0"/>
          </a:p>
        </p:txBody>
      </p:sp>
      <p:sp>
        <p:nvSpPr>
          <p:cNvPr id="11" name="TextBox 10">
            <a:extLst>
              <a:ext uri="{FF2B5EF4-FFF2-40B4-BE49-F238E27FC236}">
                <a16:creationId xmlns:a16="http://schemas.microsoft.com/office/drawing/2014/main" id="{E96247C6-D23E-472E-B94D-401D24725510}"/>
              </a:ext>
            </a:extLst>
          </p:cNvPr>
          <p:cNvSpPr txBox="1"/>
          <p:nvPr/>
        </p:nvSpPr>
        <p:spPr>
          <a:xfrm>
            <a:off x="372239" y="5838743"/>
            <a:ext cx="11448286" cy="338554"/>
          </a:xfrm>
          <a:prstGeom prst="rect">
            <a:avLst/>
          </a:prstGeom>
          <a:noFill/>
        </p:spPr>
        <p:txBody>
          <a:bodyPr wrap="square">
            <a:spAutoFit/>
          </a:bodyPr>
          <a:lstStyle/>
          <a:p>
            <a:pPr algn="ctr"/>
            <a:r>
              <a:rPr lang="en-US" sz="1600" b="1" i="0" dirty="0">
                <a:effectLst/>
              </a:rPr>
              <a:t>“The Triangle Model of Social Analysis” by Chet Singh, Centennial College is licensed under a </a:t>
            </a:r>
            <a:r>
              <a:rPr lang="en-US" sz="1600" b="1" i="0" u="none" strike="noStrike" dirty="0">
                <a:effectLst/>
                <a:hlinkClick r:id="rId5">
                  <a:extLst>
                    <a:ext uri="{A12FA001-AC4F-418D-AE19-62706E023703}">
                      <ahyp:hlinkClr xmlns:ahyp="http://schemas.microsoft.com/office/drawing/2018/hyperlinkcolor" val="tx"/>
                    </a:ext>
                  </a:extLst>
                </a:hlinkClick>
              </a:rPr>
              <a:t>CC BY-NC-SA 4.0 International License.</a:t>
            </a:r>
            <a:endParaRPr lang="en-CA" sz="1600" b="1" dirty="0"/>
          </a:p>
        </p:txBody>
      </p:sp>
      <p:sp>
        <p:nvSpPr>
          <p:cNvPr id="12" name="TextBox 11">
            <a:extLst>
              <a:ext uri="{FF2B5EF4-FFF2-40B4-BE49-F238E27FC236}">
                <a16:creationId xmlns:a16="http://schemas.microsoft.com/office/drawing/2014/main" id="{3031E017-5BE7-4A8E-A233-79AEFB7640C9}"/>
              </a:ext>
            </a:extLst>
          </p:cNvPr>
          <p:cNvSpPr txBox="1"/>
          <p:nvPr/>
        </p:nvSpPr>
        <p:spPr>
          <a:xfrm>
            <a:off x="175494" y="6268492"/>
            <a:ext cx="840508" cy="675266"/>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sz="3600" dirty="0"/>
              <a:t>VIDEO</a:t>
            </a:r>
            <a:endParaRPr lang="en-GB" sz="3200" dirty="0"/>
          </a:p>
        </p:txBody>
      </p:sp>
    </p:spTree>
    <p:extLst>
      <p:ext uri="{BB962C8B-B14F-4D97-AF65-F5344CB8AC3E}">
        <p14:creationId xmlns:p14="http://schemas.microsoft.com/office/powerpoint/2010/main" val="51363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1" y="68084"/>
            <a:ext cx="5724524"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SUMMARY</a:t>
            </a:r>
          </a:p>
        </p:txBody>
      </p:sp>
      <p:sp>
        <p:nvSpPr>
          <p:cNvPr id="8" name="TextBox 7">
            <a:extLst>
              <a:ext uri="{FF2B5EF4-FFF2-40B4-BE49-F238E27FC236}">
                <a16:creationId xmlns:a16="http://schemas.microsoft.com/office/drawing/2014/main" id="{A8868435-3154-44DF-A700-DE3384F52975}"/>
              </a:ext>
            </a:extLst>
          </p:cNvPr>
          <p:cNvSpPr txBox="1"/>
          <p:nvPr/>
        </p:nvSpPr>
        <p:spPr>
          <a:xfrm>
            <a:off x="6096000" y="1849904"/>
            <a:ext cx="5724525" cy="3539430"/>
          </a:xfrm>
          <a:prstGeom prst="rect">
            <a:avLst/>
          </a:prstGeom>
          <a:noFill/>
        </p:spPr>
        <p:txBody>
          <a:bodyPr wrap="square">
            <a:spAutoFit/>
          </a:bodyPr>
          <a:lstStyle/>
          <a:p>
            <a:pPr marL="171450" indent="-171450" algn="l">
              <a:buFont typeface="Arial" panose="020B0604020202020204" pitchFamily="34" charset="0"/>
              <a:buChar char="•"/>
            </a:pPr>
            <a:r>
              <a:rPr lang="en-US" sz="2800" b="0" i="0" dirty="0">
                <a:solidFill>
                  <a:srgbClr val="464646"/>
                </a:solidFill>
                <a:effectLst/>
              </a:rPr>
              <a:t>By engaging in social analysis, we are able to find the root causes of social problems.</a:t>
            </a:r>
          </a:p>
          <a:p>
            <a:pPr marL="171450" indent="-171450" algn="l">
              <a:buFont typeface="Arial" panose="020B0604020202020204" pitchFamily="34" charset="0"/>
              <a:buChar char="•"/>
            </a:pPr>
            <a:endParaRPr lang="en-US" sz="2800" b="0" i="0" dirty="0">
              <a:solidFill>
                <a:srgbClr val="464646"/>
              </a:solidFill>
              <a:effectLst/>
            </a:endParaRPr>
          </a:p>
          <a:p>
            <a:pPr marL="171450" indent="-171450" algn="l">
              <a:buFont typeface="Arial" panose="020B0604020202020204" pitchFamily="34" charset="0"/>
              <a:buChar char="•"/>
            </a:pPr>
            <a:r>
              <a:rPr lang="en-US" sz="2800" b="0" i="0" dirty="0">
                <a:solidFill>
                  <a:srgbClr val="464646"/>
                </a:solidFill>
                <a:effectLst/>
              </a:rPr>
              <a:t>This allows us to evaluate strategies to address them, change our attitudes or behaviours, and take social action</a:t>
            </a:r>
          </a:p>
        </p:txBody>
      </p:sp>
      <p:grpSp>
        <p:nvGrpSpPr>
          <p:cNvPr id="10" name="Group 9">
            <a:extLst>
              <a:ext uri="{FF2B5EF4-FFF2-40B4-BE49-F238E27FC236}">
                <a16:creationId xmlns:a16="http://schemas.microsoft.com/office/drawing/2014/main" id="{C474819E-BF91-47B3-A100-F73DCEAED420}"/>
              </a:ext>
            </a:extLst>
          </p:cNvPr>
          <p:cNvGrpSpPr/>
          <p:nvPr/>
        </p:nvGrpSpPr>
        <p:grpSpPr>
          <a:xfrm>
            <a:off x="0" y="0"/>
            <a:ext cx="5391150" cy="6898015"/>
            <a:chOff x="6800851" y="-1"/>
            <a:chExt cx="5391150" cy="6898015"/>
          </a:xfrm>
        </p:grpSpPr>
        <p:pic>
          <p:nvPicPr>
            <p:cNvPr id="11" name="Picture 4" descr="A Woman Getting Bullied by Other Women">
              <a:extLst>
                <a:ext uri="{FF2B5EF4-FFF2-40B4-BE49-F238E27FC236}">
                  <a16:creationId xmlns:a16="http://schemas.microsoft.com/office/drawing/2014/main" id="{231DF123-6EBD-46B9-8465-E9BD5A8429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69"/>
            <a:stretch/>
          </p:blipFill>
          <p:spPr bwMode="auto">
            <a:xfrm>
              <a:off x="6800851" y="-1"/>
              <a:ext cx="5391150" cy="68980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D6068AF-8BAB-4B8E-BDF5-F2C1C2EC21C2}"/>
                </a:ext>
              </a:extLst>
            </p:cNvPr>
            <p:cNvSpPr txBox="1"/>
            <p:nvPr/>
          </p:nvSpPr>
          <p:spPr>
            <a:xfrm>
              <a:off x="7600949" y="6400800"/>
              <a:ext cx="4438651" cy="369332"/>
            </a:xfrm>
            <a:prstGeom prst="rect">
              <a:avLst/>
            </a:prstGeom>
            <a:noFill/>
          </p:spPr>
          <p:txBody>
            <a:bodyPr wrap="square">
              <a:spAutoFit/>
            </a:bodyPr>
            <a:lstStyle/>
            <a:p>
              <a:r>
                <a:rPr lang="en-US" b="0" i="0" dirty="0">
                  <a:solidFill>
                    <a:schemeClr val="bg1"/>
                  </a:solidFill>
                  <a:effectLst/>
                  <a:latin typeface="Calibri" panose="020F0502020204030204" pitchFamily="34" charset="0"/>
                </a:rPr>
                <a:t>Photo by </a:t>
              </a:r>
              <a:r>
                <a:rPr lang="en-US" b="1" i="0" u="none" strike="noStrike"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Mikhail </a:t>
              </a:r>
              <a:r>
                <a:rPr lang="en-US" b="1" i="0" u="none" strike="noStrike" dirty="0" err="1">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Nilov</a:t>
              </a:r>
              <a:r>
                <a:rPr lang="en-US" b="0" i="0" dirty="0">
                  <a:solidFill>
                    <a:schemeClr val="bg1"/>
                  </a:solidFill>
                  <a:effectLst/>
                  <a:latin typeface="Calibri" panose="020F0502020204030204" pitchFamily="34" charset="0"/>
                </a:rPr>
                <a:t> from </a:t>
              </a:r>
              <a:r>
                <a:rPr lang="en-US" b="1" i="0" u="none" strike="noStrike"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Pexels</a:t>
              </a:r>
              <a:endParaRPr lang="en-US" sz="1800" dirty="0">
                <a:solidFill>
                  <a:schemeClr val="bg1"/>
                </a:solidFill>
              </a:endParaRPr>
            </a:p>
          </p:txBody>
        </p:sp>
      </p:grpSp>
    </p:spTree>
    <p:extLst>
      <p:ext uri="{BB962C8B-B14F-4D97-AF65-F5344CB8AC3E}">
        <p14:creationId xmlns:p14="http://schemas.microsoft.com/office/powerpoint/2010/main" val="1690045362"/>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1" y="68084"/>
            <a:ext cx="5724524"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SUMMARY</a:t>
            </a:r>
          </a:p>
        </p:txBody>
      </p:sp>
      <p:sp>
        <p:nvSpPr>
          <p:cNvPr id="8" name="TextBox 7">
            <a:extLst>
              <a:ext uri="{FF2B5EF4-FFF2-40B4-BE49-F238E27FC236}">
                <a16:creationId xmlns:a16="http://schemas.microsoft.com/office/drawing/2014/main" id="{A8868435-3154-44DF-A700-DE3384F52975}"/>
              </a:ext>
            </a:extLst>
          </p:cNvPr>
          <p:cNvSpPr txBox="1"/>
          <p:nvPr/>
        </p:nvSpPr>
        <p:spPr>
          <a:xfrm>
            <a:off x="6096000" y="1268413"/>
            <a:ext cx="5724525" cy="5170646"/>
          </a:xfrm>
          <a:prstGeom prst="rect">
            <a:avLst/>
          </a:prstGeom>
          <a:noFill/>
        </p:spPr>
        <p:txBody>
          <a:bodyPr wrap="square">
            <a:spAutoFit/>
          </a:bodyPr>
          <a:lstStyle/>
          <a:p>
            <a:pPr marL="171450" indent="-171450" algn="l">
              <a:buFont typeface="Arial" panose="020B0604020202020204" pitchFamily="34" charset="0"/>
              <a:buChar char="•"/>
            </a:pPr>
            <a:r>
              <a:rPr lang="en-US" sz="2200" b="0" i="0" dirty="0">
                <a:solidFill>
                  <a:srgbClr val="464646"/>
                </a:solidFill>
                <a:effectLst/>
              </a:rPr>
              <a:t>In this module ,we had an intro to </a:t>
            </a:r>
            <a:br>
              <a:rPr lang="en-US" sz="2200" b="0" i="0" dirty="0">
                <a:solidFill>
                  <a:srgbClr val="464646"/>
                </a:solidFill>
                <a:effectLst/>
              </a:rPr>
            </a:br>
            <a:r>
              <a:rPr lang="en-US" sz="2200" b="1" i="0" dirty="0">
                <a:solidFill>
                  <a:srgbClr val="C00000"/>
                </a:solidFill>
                <a:effectLst/>
              </a:rPr>
              <a:t>social analysis &amp; the triangle model</a:t>
            </a:r>
            <a:r>
              <a:rPr lang="en-US" sz="2200" b="0" i="0" dirty="0">
                <a:solidFill>
                  <a:srgbClr val="C00000"/>
                </a:solidFill>
                <a:effectLst/>
              </a:rPr>
              <a:t>. </a:t>
            </a:r>
          </a:p>
          <a:p>
            <a:pPr marL="171450" indent="-171450" algn="l">
              <a:buFont typeface="Arial" panose="020B0604020202020204" pitchFamily="34" charset="0"/>
              <a:buChar char="•"/>
            </a:pPr>
            <a:r>
              <a:rPr lang="en-US" sz="2200" b="0" i="0" dirty="0">
                <a:solidFill>
                  <a:srgbClr val="464646"/>
                </a:solidFill>
                <a:effectLst/>
              </a:rPr>
              <a:t>Explored importance to </a:t>
            </a:r>
            <a:br>
              <a:rPr lang="en-US" sz="2200" b="0" i="0" dirty="0">
                <a:solidFill>
                  <a:srgbClr val="464646"/>
                </a:solidFill>
                <a:effectLst/>
              </a:rPr>
            </a:br>
            <a:r>
              <a:rPr lang="en-US" sz="2200" b="1" i="0" dirty="0">
                <a:solidFill>
                  <a:srgbClr val="C00000"/>
                </a:solidFill>
                <a:effectLst/>
              </a:rPr>
              <a:t>recognize our perceptual filters</a:t>
            </a:r>
            <a:r>
              <a:rPr lang="en-US" sz="2200" b="0" i="0" dirty="0">
                <a:solidFill>
                  <a:srgbClr val="C00000"/>
                </a:solidFill>
                <a:effectLst/>
              </a:rPr>
              <a:t>. </a:t>
            </a:r>
          </a:p>
          <a:p>
            <a:pPr marL="171450" indent="-171450" algn="l">
              <a:buFont typeface="Arial" panose="020B0604020202020204" pitchFamily="34" charset="0"/>
              <a:buChar char="•"/>
            </a:pPr>
            <a:r>
              <a:rPr lang="en-US" sz="2200" b="0" i="0" dirty="0">
                <a:solidFill>
                  <a:srgbClr val="464646"/>
                </a:solidFill>
                <a:effectLst/>
              </a:rPr>
              <a:t>Explored the </a:t>
            </a:r>
            <a:r>
              <a:rPr lang="en-US" sz="2200" b="1" i="0" dirty="0">
                <a:solidFill>
                  <a:srgbClr val="C00000"/>
                </a:solidFill>
                <a:effectLst/>
              </a:rPr>
              <a:t>different aspects </a:t>
            </a:r>
            <a:r>
              <a:rPr lang="en-US" sz="2200" b="0" i="0" dirty="0">
                <a:solidFill>
                  <a:srgbClr val="464646"/>
                </a:solidFill>
                <a:effectLst/>
              </a:rPr>
              <a:t>of the triangle model. </a:t>
            </a:r>
          </a:p>
          <a:p>
            <a:pPr marL="171450" indent="-171450" algn="l">
              <a:buFont typeface="Arial" panose="020B0604020202020204" pitchFamily="34" charset="0"/>
              <a:buChar char="•"/>
            </a:pPr>
            <a:r>
              <a:rPr lang="en-US" sz="2200" b="0" i="0" dirty="0">
                <a:solidFill>
                  <a:srgbClr val="464646"/>
                </a:solidFill>
                <a:effectLst/>
              </a:rPr>
              <a:t>Understand the </a:t>
            </a:r>
            <a:r>
              <a:rPr lang="en-US" sz="2200" b="1" i="0" dirty="0">
                <a:solidFill>
                  <a:srgbClr val="C00000"/>
                </a:solidFill>
                <a:effectLst/>
              </a:rPr>
              <a:t>origins of social problems </a:t>
            </a:r>
            <a:r>
              <a:rPr lang="en-US" sz="2200" b="0" i="0" dirty="0">
                <a:solidFill>
                  <a:srgbClr val="464646"/>
                </a:solidFill>
                <a:effectLst/>
              </a:rPr>
              <a:t>and why they continue in spite of social action that seeks to create change. </a:t>
            </a:r>
          </a:p>
          <a:p>
            <a:pPr marL="171450" indent="-171450" algn="l">
              <a:buFont typeface="Arial" panose="020B0604020202020204" pitchFamily="34" charset="0"/>
              <a:buChar char="•"/>
            </a:pPr>
            <a:r>
              <a:rPr lang="en-US" sz="2200" b="1" i="0" dirty="0">
                <a:solidFill>
                  <a:srgbClr val="C00000"/>
                </a:solidFill>
                <a:effectLst/>
              </a:rPr>
              <a:t>What shapes our perception </a:t>
            </a:r>
            <a:r>
              <a:rPr lang="en-US" sz="2200" b="0" i="0" dirty="0">
                <a:solidFill>
                  <a:srgbClr val="464646"/>
                </a:solidFill>
                <a:effectLst/>
              </a:rPr>
              <a:t>of social problems. </a:t>
            </a:r>
          </a:p>
          <a:p>
            <a:pPr marL="171450" indent="-171450" algn="l">
              <a:buFont typeface="Arial" panose="020B0604020202020204" pitchFamily="34" charset="0"/>
              <a:buChar char="•"/>
            </a:pPr>
            <a:r>
              <a:rPr lang="en-US" sz="2200" b="0" i="0" dirty="0">
                <a:solidFill>
                  <a:srgbClr val="464646"/>
                </a:solidFill>
                <a:effectLst/>
              </a:rPr>
              <a:t>Considered the </a:t>
            </a:r>
            <a:r>
              <a:rPr lang="en-US" sz="2200" b="1" i="0" dirty="0">
                <a:solidFill>
                  <a:srgbClr val="C00000"/>
                </a:solidFill>
                <a:effectLst/>
              </a:rPr>
              <a:t>role ideologies play</a:t>
            </a:r>
            <a:r>
              <a:rPr lang="en-US" sz="2200" b="0" i="0" dirty="0">
                <a:solidFill>
                  <a:srgbClr val="464646"/>
                </a:solidFill>
                <a:effectLst/>
              </a:rPr>
              <a:t>. </a:t>
            </a:r>
          </a:p>
          <a:p>
            <a:pPr marL="171450" indent="-171450" algn="l">
              <a:buFont typeface="Arial" panose="020B0604020202020204" pitchFamily="34" charset="0"/>
              <a:buChar char="•"/>
            </a:pPr>
            <a:r>
              <a:rPr lang="en-US" sz="2200" b="0" i="0" dirty="0">
                <a:solidFill>
                  <a:srgbClr val="464646"/>
                </a:solidFill>
                <a:effectLst/>
              </a:rPr>
              <a:t>Lastly, we thought about </a:t>
            </a:r>
            <a:r>
              <a:rPr lang="en-US" sz="2200" b="1" i="0" dirty="0">
                <a:solidFill>
                  <a:srgbClr val="C00000"/>
                </a:solidFill>
                <a:effectLst/>
              </a:rPr>
              <a:t>how institutions </a:t>
            </a:r>
            <a:r>
              <a:rPr lang="en-US" sz="2200" b="0" i="0" dirty="0">
                <a:solidFill>
                  <a:srgbClr val="464646"/>
                </a:solidFill>
                <a:effectLst/>
              </a:rPr>
              <a:t>can </a:t>
            </a:r>
            <a:r>
              <a:rPr lang="en-US" sz="2200" b="1" i="1" dirty="0">
                <a:solidFill>
                  <a:srgbClr val="464646"/>
                </a:solidFill>
                <a:effectLst/>
              </a:rPr>
              <a:t>create</a:t>
            </a:r>
            <a:r>
              <a:rPr lang="en-US" sz="2200" b="0" i="0" dirty="0">
                <a:solidFill>
                  <a:srgbClr val="464646"/>
                </a:solidFill>
                <a:effectLst/>
              </a:rPr>
              <a:t> and </a:t>
            </a:r>
            <a:r>
              <a:rPr lang="en-US" sz="2200" b="1" i="1" dirty="0">
                <a:solidFill>
                  <a:srgbClr val="464646"/>
                </a:solidFill>
                <a:effectLst/>
              </a:rPr>
              <a:t>maintain</a:t>
            </a:r>
            <a:r>
              <a:rPr lang="en-US" sz="2200" b="0" i="0" dirty="0">
                <a:solidFill>
                  <a:srgbClr val="464646"/>
                </a:solidFill>
                <a:effectLst/>
              </a:rPr>
              <a:t> social problems through policies, laws and social norms.</a:t>
            </a:r>
            <a:endParaRPr lang="en-CA" sz="2200" dirty="0"/>
          </a:p>
        </p:txBody>
      </p:sp>
      <p:grpSp>
        <p:nvGrpSpPr>
          <p:cNvPr id="4" name="Group 3">
            <a:extLst>
              <a:ext uri="{FF2B5EF4-FFF2-40B4-BE49-F238E27FC236}">
                <a16:creationId xmlns:a16="http://schemas.microsoft.com/office/drawing/2014/main" id="{731E2146-7F24-4903-8DF2-8AE45EDA1C8B}"/>
              </a:ext>
            </a:extLst>
          </p:cNvPr>
          <p:cNvGrpSpPr/>
          <p:nvPr/>
        </p:nvGrpSpPr>
        <p:grpSpPr>
          <a:xfrm>
            <a:off x="0" y="0"/>
            <a:ext cx="5391150" cy="6898015"/>
            <a:chOff x="6800851" y="-1"/>
            <a:chExt cx="5391150" cy="6898015"/>
          </a:xfrm>
        </p:grpSpPr>
        <p:pic>
          <p:nvPicPr>
            <p:cNvPr id="10244" name="Picture 4" descr="A Woman Getting Bullied by Other Women">
              <a:extLst>
                <a:ext uri="{FF2B5EF4-FFF2-40B4-BE49-F238E27FC236}">
                  <a16:creationId xmlns:a16="http://schemas.microsoft.com/office/drawing/2014/main" id="{2C056AB4-E793-476E-89F8-9646768CFD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69"/>
            <a:stretch/>
          </p:blipFill>
          <p:spPr bwMode="auto">
            <a:xfrm>
              <a:off x="6800851" y="-1"/>
              <a:ext cx="5391150" cy="68980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146CB8B-8435-4120-8502-5C2FA3D9CE1B}"/>
                </a:ext>
              </a:extLst>
            </p:cNvPr>
            <p:cNvSpPr txBox="1"/>
            <p:nvPr/>
          </p:nvSpPr>
          <p:spPr>
            <a:xfrm>
              <a:off x="7600949" y="6400800"/>
              <a:ext cx="4438651" cy="369332"/>
            </a:xfrm>
            <a:prstGeom prst="rect">
              <a:avLst/>
            </a:prstGeom>
            <a:noFill/>
          </p:spPr>
          <p:txBody>
            <a:bodyPr wrap="square">
              <a:spAutoFit/>
            </a:bodyPr>
            <a:lstStyle/>
            <a:p>
              <a:r>
                <a:rPr lang="en-US" b="0" i="0" dirty="0">
                  <a:solidFill>
                    <a:schemeClr val="bg1"/>
                  </a:solidFill>
                  <a:effectLst/>
                  <a:latin typeface="Calibri" panose="020F0502020204030204" pitchFamily="34" charset="0"/>
                </a:rPr>
                <a:t>Photo by </a:t>
              </a:r>
              <a:r>
                <a:rPr lang="en-US" b="1" i="0" u="none" strike="noStrike"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Mikhail </a:t>
              </a:r>
              <a:r>
                <a:rPr lang="en-US" b="1" i="0" u="none" strike="noStrike" dirty="0" err="1">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Nilov</a:t>
              </a:r>
              <a:r>
                <a:rPr lang="en-US" b="0" i="0" dirty="0">
                  <a:solidFill>
                    <a:schemeClr val="bg1"/>
                  </a:solidFill>
                  <a:effectLst/>
                  <a:latin typeface="Calibri" panose="020F0502020204030204" pitchFamily="34" charset="0"/>
                </a:rPr>
                <a:t> from </a:t>
              </a:r>
              <a:r>
                <a:rPr lang="en-US" b="1" i="0" u="none" strike="noStrike"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Pexels</a:t>
              </a:r>
              <a:endParaRPr lang="en-US" sz="1800" dirty="0">
                <a:solidFill>
                  <a:schemeClr val="bg1"/>
                </a:solidFill>
              </a:endParaRPr>
            </a:p>
          </p:txBody>
        </p:sp>
      </p:grpSp>
    </p:spTree>
    <p:extLst>
      <p:ext uri="{BB962C8B-B14F-4D97-AF65-F5344CB8AC3E}">
        <p14:creationId xmlns:p14="http://schemas.microsoft.com/office/powerpoint/2010/main" val="331557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onk Sitting Beside Tree While Reading Book">
            <a:extLst>
              <a:ext uri="{FF2B5EF4-FFF2-40B4-BE49-F238E27FC236}">
                <a16:creationId xmlns:a16="http://schemas.microsoft.com/office/drawing/2014/main" id="{EC91FFBF-7E70-4BE6-84BD-E0E514644DF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400" b="8860"/>
          <a:stretch/>
        </p:blipFill>
        <p:spPr bwMode="auto">
          <a:xfrm flipH="1">
            <a:off x="0" y="0"/>
            <a:ext cx="573367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095999" y="239996"/>
            <a:ext cx="5724525" cy="1325563"/>
          </a:xfrm>
        </p:spPr>
        <p:txBody>
          <a:bodyPr>
            <a:normAutofit/>
          </a:bodyPr>
          <a:lstStyle/>
          <a:p>
            <a:r>
              <a:rPr lang="en-CA" dirty="0"/>
              <a:t>Zen Buddhist fable</a:t>
            </a:r>
          </a:p>
        </p:txBody>
      </p:sp>
      <p:sp>
        <p:nvSpPr>
          <p:cNvPr id="3" name="Content Placeholder 2"/>
          <p:cNvSpPr>
            <a:spLocks noGrp="1"/>
          </p:cNvSpPr>
          <p:nvPr>
            <p:ph idx="1"/>
          </p:nvPr>
        </p:nvSpPr>
        <p:spPr>
          <a:xfrm>
            <a:off x="6096000" y="1565559"/>
            <a:ext cx="5724525" cy="5052445"/>
          </a:xfrm>
        </p:spPr>
        <p:txBody>
          <a:bodyPr>
            <a:normAutofit lnSpcReduction="10000"/>
          </a:bodyPr>
          <a:lstStyle/>
          <a:p>
            <a:pPr marL="0" indent="0" algn="ctr" eaLnBrk="1" hangingPunct="1">
              <a:buNone/>
            </a:pPr>
            <a:r>
              <a:rPr lang="en-US" altLang="en-US" dirty="0">
                <a:solidFill>
                  <a:srgbClr val="C00000"/>
                </a:solidFill>
                <a:ea typeface="ＭＳ Ｐゴシック" panose="020B0600070205080204" pitchFamily="34" charset="-128"/>
              </a:rPr>
              <a:t>“You cannot fill something</a:t>
            </a:r>
            <a:br>
              <a:rPr lang="en-US" altLang="en-US" dirty="0">
                <a:solidFill>
                  <a:srgbClr val="C00000"/>
                </a:solidFill>
                <a:ea typeface="ＭＳ Ｐゴシック" panose="020B0600070205080204" pitchFamily="34" charset="-128"/>
              </a:rPr>
            </a:br>
            <a:r>
              <a:rPr lang="en-US" altLang="en-US" dirty="0">
                <a:solidFill>
                  <a:srgbClr val="C00000"/>
                </a:solidFill>
                <a:ea typeface="ＭＳ Ｐゴシック" panose="020B0600070205080204" pitchFamily="34" charset="-128"/>
              </a:rPr>
              <a:t>until it is empty!”</a:t>
            </a:r>
          </a:p>
          <a:p>
            <a:pPr eaLnBrk="1" hangingPunct="1"/>
            <a:r>
              <a:rPr lang="en-US" altLang="en-US" dirty="0">
                <a:ea typeface="ＭＳ Ｐゴシック" panose="020B0600070205080204" pitchFamily="34" charset="-128"/>
              </a:rPr>
              <a:t>You have come here to learn about us, but your mind is full of your own ideas and assumptions. </a:t>
            </a:r>
          </a:p>
          <a:p>
            <a:pPr eaLnBrk="1" hangingPunct="1"/>
            <a:r>
              <a:rPr lang="en-US" altLang="en-US" dirty="0">
                <a:ea typeface="ＭＳ Ｐゴシック" panose="020B0600070205080204" pitchFamily="34" charset="-128"/>
              </a:rPr>
              <a:t>You cannot know us until you know yourself. </a:t>
            </a:r>
          </a:p>
          <a:p>
            <a:pPr eaLnBrk="1" hangingPunct="1"/>
            <a:r>
              <a:rPr lang="en-US" altLang="en-US" dirty="0">
                <a:ea typeface="ＭＳ Ｐゴシック" panose="020B0600070205080204" pitchFamily="34" charset="-128"/>
              </a:rPr>
              <a:t>Go empty your mind and then we can talk as equals.</a:t>
            </a:r>
          </a:p>
          <a:p>
            <a:pPr eaLnBrk="1" hangingPunct="1"/>
            <a:r>
              <a:rPr lang="en-US" altLang="en-US" dirty="0">
                <a:ea typeface="ＭＳ Ｐゴシック" panose="020B0600070205080204" pitchFamily="34" charset="-128"/>
              </a:rPr>
              <a:t>The elder points out the scholar’s inability to see </a:t>
            </a:r>
            <a:r>
              <a:rPr lang="en-US" altLang="en-US" b="1" i="1" u="sng" dirty="0">
                <a:solidFill>
                  <a:srgbClr val="C00000"/>
                </a:solidFill>
                <a:ea typeface="ＭＳ Ｐゴシック" panose="020B0600070205080204" pitchFamily="34" charset="-128"/>
              </a:rPr>
              <a:t>beyond</a:t>
            </a:r>
            <a:r>
              <a:rPr lang="en-US" altLang="en-US" dirty="0">
                <a:ea typeface="ＭＳ Ｐゴシック" panose="020B0600070205080204" pitchFamily="34" charset="-128"/>
              </a:rPr>
              <a:t> a particular set of ideas and assumptions</a:t>
            </a:r>
          </a:p>
        </p:txBody>
      </p:sp>
      <p:sp>
        <p:nvSpPr>
          <p:cNvPr id="7" name="TextBox 6">
            <a:hlinkClick r:id="rId4"/>
            <a:extLst>
              <a:ext uri="{FF2B5EF4-FFF2-40B4-BE49-F238E27FC236}">
                <a16:creationId xmlns:a16="http://schemas.microsoft.com/office/drawing/2014/main" id="{E5577ED3-0BB4-45F8-80C4-618EC4201284}"/>
              </a:ext>
            </a:extLst>
          </p:cNvPr>
          <p:cNvSpPr txBox="1"/>
          <p:nvPr/>
        </p:nvSpPr>
        <p:spPr>
          <a:xfrm>
            <a:off x="9147" y="6248672"/>
            <a:ext cx="5724525" cy="369332"/>
          </a:xfrm>
          <a:prstGeom prst="rect">
            <a:avLst/>
          </a:prstGeom>
          <a:noFill/>
        </p:spPr>
        <p:txBody>
          <a:bodyPr wrap="square">
            <a:spAutoFit/>
          </a:bodyPr>
          <a:lstStyle/>
          <a:p>
            <a:pPr algn="ctr"/>
            <a:r>
              <a:rPr lang="en-CA" b="1" dirty="0">
                <a:solidFill>
                  <a:schemeClr val="bg1"/>
                </a:solidFill>
                <a:latin typeface="Calibri" panose="020F0502020204030204" pitchFamily="34" charset="0"/>
              </a:rPr>
              <a:t>Photo by P</a:t>
            </a:r>
            <a:r>
              <a:rPr lang="en-CA" b="1" i="0" dirty="0">
                <a:solidFill>
                  <a:schemeClr val="bg1"/>
                </a:solidFill>
                <a:effectLst/>
                <a:latin typeface="Calibri" panose="020F0502020204030204" pitchFamily="34" charset="0"/>
              </a:rPr>
              <a:t>ixabay – Pexel.com</a:t>
            </a:r>
            <a:endParaRPr lang="en-CA" b="1" dirty="0">
              <a:solidFill>
                <a:schemeClr val="bg1"/>
              </a:solidFill>
            </a:endParaRPr>
          </a:p>
        </p:txBody>
      </p:sp>
    </p:spTree>
    <p:extLst>
      <p:ext uri="{BB962C8B-B14F-4D97-AF65-F5344CB8AC3E}">
        <p14:creationId xmlns:p14="http://schemas.microsoft.com/office/powerpoint/2010/main" val="955022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E857C38-359A-448B-8447-45D85FE51FFC}"/>
              </a:ext>
            </a:extLst>
          </p:cNvPr>
          <p:cNvGrpSpPr/>
          <p:nvPr/>
        </p:nvGrpSpPr>
        <p:grpSpPr>
          <a:xfrm>
            <a:off x="6023430" y="655354"/>
            <a:ext cx="6168570" cy="6147316"/>
            <a:chOff x="6023430" y="655354"/>
            <a:chExt cx="6168570" cy="6147316"/>
          </a:xfrm>
        </p:grpSpPr>
        <p:pic>
          <p:nvPicPr>
            <p:cNvPr id="2050" name="Picture 2" descr="Analysis concept illustration Free Vector">
              <a:extLst>
                <a:ext uri="{FF2B5EF4-FFF2-40B4-BE49-F238E27FC236}">
                  <a16:creationId xmlns:a16="http://schemas.microsoft.com/office/drawing/2014/main" id="{88F1EDB7-93A3-451F-9481-DCEE54C9E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238" y="655354"/>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4"/>
              <a:extLst>
                <a:ext uri="{FF2B5EF4-FFF2-40B4-BE49-F238E27FC236}">
                  <a16:creationId xmlns:a16="http://schemas.microsoft.com/office/drawing/2014/main" id="{8D2F1DEF-5502-417E-AFB4-3E5AB10CE120}"/>
                </a:ext>
              </a:extLst>
            </p:cNvPr>
            <p:cNvSpPr txBox="1"/>
            <p:nvPr/>
          </p:nvSpPr>
          <p:spPr>
            <a:xfrm>
              <a:off x="6023430" y="6433338"/>
              <a:ext cx="6168570" cy="369332"/>
            </a:xfrm>
            <a:prstGeom prst="rect">
              <a:avLst/>
            </a:prstGeom>
            <a:noFill/>
          </p:spPr>
          <p:txBody>
            <a:bodyPr wrap="square">
              <a:spAutoFit/>
            </a:bodyPr>
            <a:lstStyle/>
            <a:p>
              <a:pPr algn="ctr"/>
              <a:r>
                <a:rPr lang="en-CA" b="1" dirty="0"/>
                <a:t>Analytics by </a:t>
              </a:r>
              <a:r>
                <a:rPr lang="en-CA" b="1" dirty="0" err="1"/>
                <a:t>Storyset</a:t>
              </a:r>
              <a:r>
                <a:rPr lang="en-CA" b="1" dirty="0"/>
                <a:t> - freepik.com</a:t>
              </a:r>
            </a:p>
          </p:txBody>
        </p:sp>
      </p:grpSp>
      <p:sp>
        <p:nvSpPr>
          <p:cNvPr id="2" name="Title 1"/>
          <p:cNvSpPr>
            <a:spLocks noGrp="1"/>
          </p:cNvSpPr>
          <p:nvPr>
            <p:ph type="title"/>
          </p:nvPr>
        </p:nvSpPr>
        <p:spPr>
          <a:xfrm>
            <a:off x="376187" y="239996"/>
            <a:ext cx="11444338" cy="1325563"/>
          </a:xfrm>
        </p:spPr>
        <p:txBody>
          <a:bodyPr>
            <a:normAutofit/>
          </a:bodyPr>
          <a:lstStyle/>
          <a:p>
            <a:r>
              <a:rPr lang="en-CA" dirty="0"/>
              <a:t>What Is Social Analysis?</a:t>
            </a:r>
          </a:p>
        </p:txBody>
      </p:sp>
      <p:sp>
        <p:nvSpPr>
          <p:cNvPr id="3" name="Content Placeholder 2"/>
          <p:cNvSpPr>
            <a:spLocks noGrp="1"/>
          </p:cNvSpPr>
          <p:nvPr>
            <p:ph idx="1"/>
          </p:nvPr>
        </p:nvSpPr>
        <p:spPr>
          <a:xfrm>
            <a:off x="371474" y="1565559"/>
            <a:ext cx="5724525" cy="5052445"/>
          </a:xfrm>
        </p:spPr>
        <p:txBody>
          <a:bodyPr>
            <a:normAutofit/>
          </a:bodyPr>
          <a:lstStyle/>
          <a:p>
            <a:pPr eaLnBrk="1" hangingPunct="1"/>
            <a:r>
              <a:rPr lang="en-US" altLang="en-US" dirty="0">
                <a:ea typeface="ＭＳ Ｐゴシック" panose="020B0600070205080204" pitchFamily="34" charset="-128"/>
              </a:rPr>
              <a:t>Social analysis is a critical thinking strategy for understanding social problems</a:t>
            </a:r>
          </a:p>
          <a:p>
            <a:pPr eaLnBrk="1" hangingPunct="1"/>
            <a:r>
              <a:rPr lang="en-US" altLang="en-US" dirty="0">
                <a:ea typeface="ＭＳ Ｐゴシック" panose="020B0600070205080204" pitchFamily="34" charset="-128"/>
              </a:rPr>
              <a:t>It examines why people have conflicting views about the causes and solutions to social problems. </a:t>
            </a:r>
          </a:p>
          <a:p>
            <a:pPr eaLnBrk="1" hangingPunct="1"/>
            <a:r>
              <a:rPr lang="en-US" altLang="en-US" dirty="0">
                <a:ea typeface="ＭＳ Ｐゴシック" panose="020B0600070205080204" pitchFamily="34" charset="-128"/>
              </a:rPr>
              <a:t>It also considers why harmful conditions continue despite efforts to bring about positive social change.</a:t>
            </a:r>
          </a:p>
        </p:txBody>
      </p:sp>
    </p:spTree>
    <p:extLst>
      <p:ext uri="{BB962C8B-B14F-4D97-AF65-F5344CB8AC3E}">
        <p14:creationId xmlns:p14="http://schemas.microsoft.com/office/powerpoint/2010/main" val="3158750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echanic chart pretty wealth finance Free Photo">
            <a:extLst>
              <a:ext uri="{FF2B5EF4-FFF2-40B4-BE49-F238E27FC236}">
                <a16:creationId xmlns:a16="http://schemas.microsoft.com/office/drawing/2014/main" id="{B8F06747-E6FE-4707-B8F9-5E4624B31E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 t="5148" r="-119" b="15113"/>
          <a:stretch/>
        </p:blipFill>
        <p:spPr bwMode="auto">
          <a:xfrm>
            <a:off x="14514" y="-7937"/>
            <a:ext cx="1218088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217786-F94D-42A6-895F-637F7814CA58}"/>
              </a:ext>
            </a:extLst>
          </p:cNvPr>
          <p:cNvSpPr/>
          <p:nvPr/>
        </p:nvSpPr>
        <p:spPr>
          <a:xfrm>
            <a:off x="3402" y="4"/>
            <a:ext cx="12192000"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402" y="1876646"/>
            <a:ext cx="12192000" cy="3068525"/>
          </a:xfrm>
        </p:spPr>
        <p:txBody>
          <a:bodyPr>
            <a:noAutofit/>
          </a:bodyPr>
          <a:lstStyle/>
          <a:p>
            <a:pPr algn="ctr"/>
            <a:r>
              <a:rPr lang="en-US" dirty="0">
                <a:solidFill>
                  <a:schemeClr val="bg1">
                    <a:lumMod val="95000"/>
                  </a:schemeClr>
                </a:solidFill>
              </a:rPr>
              <a:t>Social analysis is about </a:t>
            </a:r>
            <a:br>
              <a:rPr lang="en-US" dirty="0">
                <a:solidFill>
                  <a:schemeClr val="bg1">
                    <a:lumMod val="95000"/>
                  </a:schemeClr>
                </a:solidFill>
              </a:rPr>
            </a:br>
            <a:r>
              <a:rPr lang="en-US" dirty="0">
                <a:solidFill>
                  <a:schemeClr val="bg1">
                    <a:lumMod val="95000"/>
                  </a:schemeClr>
                </a:solidFill>
              </a:rPr>
              <a:t>asking the right questions? </a:t>
            </a:r>
            <a:br>
              <a:rPr lang="en-US" dirty="0">
                <a:solidFill>
                  <a:schemeClr val="bg1">
                    <a:lumMod val="95000"/>
                  </a:schemeClr>
                </a:solidFill>
              </a:rPr>
            </a:br>
            <a:r>
              <a:rPr lang="en-US" dirty="0">
                <a:solidFill>
                  <a:schemeClr val="bg1">
                    <a:lumMod val="95000"/>
                  </a:schemeClr>
                </a:solidFill>
              </a:rPr>
              <a:t>not getting the right answers! </a:t>
            </a:r>
            <a:endParaRPr lang="en-CA" dirty="0">
              <a:solidFill>
                <a:schemeClr val="bg1">
                  <a:lumMod val="95000"/>
                </a:schemeClr>
              </a:solidFill>
            </a:endParaRPr>
          </a:p>
        </p:txBody>
      </p:sp>
      <p:sp>
        <p:nvSpPr>
          <p:cNvPr id="6" name="TextBox 5">
            <a:hlinkClick r:id="rId4"/>
            <a:extLst>
              <a:ext uri="{FF2B5EF4-FFF2-40B4-BE49-F238E27FC236}">
                <a16:creationId xmlns:a16="http://schemas.microsoft.com/office/drawing/2014/main" id="{2C2F63A6-FA41-4960-8F50-11CC87112684}"/>
              </a:ext>
            </a:extLst>
          </p:cNvPr>
          <p:cNvSpPr txBox="1"/>
          <p:nvPr/>
        </p:nvSpPr>
        <p:spPr>
          <a:xfrm>
            <a:off x="0" y="6314496"/>
            <a:ext cx="12180888" cy="369332"/>
          </a:xfrm>
          <a:prstGeom prst="rect">
            <a:avLst/>
          </a:prstGeom>
          <a:noFill/>
        </p:spPr>
        <p:txBody>
          <a:bodyPr wrap="square">
            <a:spAutoFit/>
          </a:bodyPr>
          <a:lstStyle/>
          <a:p>
            <a:pPr algn="ctr"/>
            <a:r>
              <a:rPr lang="en-CA" b="1" dirty="0">
                <a:solidFill>
                  <a:schemeClr val="bg1"/>
                </a:solidFill>
              </a:rPr>
              <a:t>Photo by </a:t>
            </a:r>
            <a:r>
              <a:rPr lang="en-CA" b="1" dirty="0" err="1">
                <a:solidFill>
                  <a:schemeClr val="bg1"/>
                </a:solidFill>
              </a:rPr>
              <a:t>creativeart</a:t>
            </a:r>
            <a:r>
              <a:rPr lang="en-CA" b="1" dirty="0">
                <a:solidFill>
                  <a:schemeClr val="bg1"/>
                </a:solidFill>
              </a:rPr>
              <a:t> - freepik.com</a:t>
            </a:r>
          </a:p>
        </p:txBody>
      </p:sp>
    </p:spTree>
    <p:extLst>
      <p:ext uri="{BB962C8B-B14F-4D97-AF65-F5344CB8AC3E}">
        <p14:creationId xmlns:p14="http://schemas.microsoft.com/office/powerpoint/2010/main" val="1261472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4150" y="239996"/>
            <a:ext cx="5286375" cy="1325563"/>
          </a:xfrm>
        </p:spPr>
        <p:txBody>
          <a:bodyPr>
            <a:normAutofit/>
          </a:bodyPr>
          <a:lstStyle/>
          <a:p>
            <a:r>
              <a:rPr lang="en-CA" sz="8900" dirty="0"/>
              <a:t>Social ANALYSIS</a:t>
            </a:r>
          </a:p>
        </p:txBody>
      </p:sp>
      <p:sp>
        <p:nvSpPr>
          <p:cNvPr id="3" name="Content Placeholder 2"/>
          <p:cNvSpPr>
            <a:spLocks noGrp="1"/>
          </p:cNvSpPr>
          <p:nvPr>
            <p:ph idx="1"/>
          </p:nvPr>
        </p:nvSpPr>
        <p:spPr>
          <a:xfrm>
            <a:off x="6095999" y="1825624"/>
            <a:ext cx="5724525" cy="4894489"/>
          </a:xfrm>
        </p:spPr>
        <p:txBody>
          <a:bodyPr>
            <a:normAutofit/>
          </a:bodyPr>
          <a:lstStyle/>
          <a:p>
            <a:pPr marL="457200" lvl="1" indent="0">
              <a:buNone/>
            </a:pPr>
            <a:r>
              <a:rPr lang="en-CA" sz="2800" dirty="0"/>
              <a:t>It is about looking at an issue from all angles in order to understand how to best approach and, eventually, to attempt to solve a social problem.</a:t>
            </a:r>
            <a:endParaRPr lang="en-US" altLang="en-US" sz="2800" dirty="0">
              <a:ea typeface="ＭＳ Ｐゴシック" panose="020B0600070205080204" pitchFamily="34" charset="-128"/>
            </a:endParaRPr>
          </a:p>
        </p:txBody>
      </p:sp>
      <p:grpSp>
        <p:nvGrpSpPr>
          <p:cNvPr id="4" name="Group 3">
            <a:extLst>
              <a:ext uri="{FF2B5EF4-FFF2-40B4-BE49-F238E27FC236}">
                <a16:creationId xmlns:a16="http://schemas.microsoft.com/office/drawing/2014/main" id="{E90BF2B9-6005-4F35-9463-48DAAC968BF8}"/>
              </a:ext>
            </a:extLst>
          </p:cNvPr>
          <p:cNvGrpSpPr/>
          <p:nvPr/>
        </p:nvGrpSpPr>
        <p:grpSpPr>
          <a:xfrm>
            <a:off x="-1" y="0"/>
            <a:ext cx="6096000" cy="6881674"/>
            <a:chOff x="-1" y="0"/>
            <a:chExt cx="6096000" cy="6881674"/>
          </a:xfrm>
        </p:grpSpPr>
        <p:pic>
          <p:nvPicPr>
            <p:cNvPr id="17412" name="Picture 4" descr="Protesters in Belarus">
              <a:extLst>
                <a:ext uri="{FF2B5EF4-FFF2-40B4-BE49-F238E27FC236}">
                  <a16:creationId xmlns:a16="http://schemas.microsoft.com/office/drawing/2014/main" id="{580BBEB2-84AD-4925-A686-C2541F771A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959" b="6128"/>
            <a:stretch/>
          </p:blipFill>
          <p:spPr bwMode="auto">
            <a:xfrm>
              <a:off x="-1" y="0"/>
              <a:ext cx="6096000" cy="68500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09EE723-5AF5-4223-BAAA-A6FBD678CB8B}"/>
                </a:ext>
              </a:extLst>
            </p:cNvPr>
            <p:cNvSpPr/>
            <p:nvPr/>
          </p:nvSpPr>
          <p:spPr>
            <a:xfrm>
              <a:off x="-1" y="5457371"/>
              <a:ext cx="6095999" cy="1424303"/>
            </a:xfrm>
            <a:prstGeom prst="rect">
              <a:avLst/>
            </a:prstGeom>
            <a:gradFill flip="none" rotWithShape="1">
              <a:gsLst>
                <a:gs pos="9000">
                  <a:srgbClr val="000000">
                    <a:alpha val="0"/>
                  </a:srgbClr>
                </a:gs>
                <a:gs pos="86000">
                  <a:schemeClr val="tx1">
                    <a:lumMod val="95000"/>
                    <a:lumOff val="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CEA55D9-7DE5-4218-A60B-31A831EED586}"/>
                </a:ext>
              </a:extLst>
            </p:cNvPr>
            <p:cNvSpPr txBox="1"/>
            <p:nvPr/>
          </p:nvSpPr>
          <p:spPr>
            <a:xfrm>
              <a:off x="-1" y="6415756"/>
              <a:ext cx="6096000" cy="369332"/>
            </a:xfrm>
            <a:prstGeom prst="rect">
              <a:avLst/>
            </a:prstGeom>
            <a:noFill/>
          </p:spPr>
          <p:txBody>
            <a:bodyPr wrap="square">
              <a:spAutoFit/>
            </a:bodyPr>
            <a:lstStyle/>
            <a:p>
              <a:pPr algn="ctr"/>
              <a:r>
                <a:rPr lang="en-CA" b="0" i="0" dirty="0">
                  <a:solidFill>
                    <a:schemeClr val="bg1"/>
                  </a:solidFill>
                  <a:effectLst/>
                  <a:latin typeface="Calibri" panose="020F0502020204030204" pitchFamily="34" charset="0"/>
                </a:rPr>
                <a:t>Photo by </a:t>
              </a:r>
              <a:r>
                <a:rPr lang="en-CA" b="1" i="0" u="none" strike="noStrike"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Artem </a:t>
              </a:r>
              <a:r>
                <a:rPr lang="en-CA" b="1" i="0" u="none" strike="noStrike" dirty="0" err="1">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Podrez</a:t>
              </a:r>
              <a:r>
                <a:rPr lang="en-CA" b="0" i="0" dirty="0">
                  <a:solidFill>
                    <a:schemeClr val="bg1"/>
                  </a:solidFill>
                  <a:effectLst/>
                  <a:latin typeface="Calibri" panose="020F0502020204030204" pitchFamily="34" charset="0"/>
                </a:rPr>
                <a:t> from </a:t>
              </a:r>
              <a:r>
                <a:rPr lang="en-CA" b="1" i="0" u="none" strike="noStrike"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Pexels</a:t>
              </a:r>
              <a:endParaRPr lang="en-CA" dirty="0">
                <a:solidFill>
                  <a:schemeClr val="bg1"/>
                </a:solidFill>
              </a:endParaRPr>
            </a:p>
          </p:txBody>
        </p:sp>
      </p:grpSp>
    </p:spTree>
    <p:extLst>
      <p:ext uri="{BB962C8B-B14F-4D97-AF65-F5344CB8AC3E}">
        <p14:creationId xmlns:p14="http://schemas.microsoft.com/office/powerpoint/2010/main" val="1995201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44338" cy="2788954"/>
          </a:xfrm>
        </p:spPr>
        <p:txBody>
          <a:bodyPr>
            <a:normAutofit fontScale="90000"/>
          </a:bodyPr>
          <a:lstStyle/>
          <a:p>
            <a:r>
              <a:rPr lang="en-CA" dirty="0"/>
              <a:t>SOCIAL ANALYSIS</a:t>
            </a:r>
            <a:br>
              <a:rPr lang="en-CA" dirty="0"/>
            </a:br>
            <a:r>
              <a:rPr lang="en-CA" dirty="0"/>
              <a:t>Critical Thinking</a:t>
            </a:r>
            <a:br>
              <a:rPr lang="en-CA" dirty="0"/>
            </a:br>
            <a:r>
              <a:rPr lang="en-CA" dirty="0"/>
              <a:t> &amp; Identity</a:t>
            </a:r>
          </a:p>
        </p:txBody>
      </p:sp>
      <p:sp>
        <p:nvSpPr>
          <p:cNvPr id="3" name="Content Placeholder 2"/>
          <p:cNvSpPr>
            <a:spLocks noGrp="1"/>
          </p:cNvSpPr>
          <p:nvPr>
            <p:ph idx="1"/>
          </p:nvPr>
        </p:nvSpPr>
        <p:spPr>
          <a:xfrm>
            <a:off x="371474" y="3429000"/>
            <a:ext cx="5724525" cy="3189004"/>
          </a:xfrm>
        </p:spPr>
        <p:txBody>
          <a:bodyPr>
            <a:normAutofit/>
          </a:bodyPr>
          <a:lstStyle/>
          <a:p>
            <a:pPr eaLnBrk="1" hangingPunct="1"/>
            <a:r>
              <a:rPr lang="en-US" altLang="en-US" dirty="0">
                <a:ea typeface="ＭＳ Ｐゴシック" panose="020B0600070205080204" pitchFamily="34" charset="-128"/>
              </a:rPr>
              <a:t>To engage in social analysis, we must be aware of our own identities and how they are positioned in society</a:t>
            </a:r>
          </a:p>
          <a:p>
            <a:pPr eaLnBrk="1" hangingPunct="1"/>
            <a:r>
              <a:rPr lang="en-US" altLang="en-US" dirty="0">
                <a:ea typeface="ＭＳ Ｐゴシック" panose="020B0600070205080204" pitchFamily="34" charset="-128"/>
              </a:rPr>
              <a:t>This identity is socially constructed, and thus influenced by history, ideology, social institutions, </a:t>
            </a:r>
            <a:r>
              <a:rPr lang="en-US" altLang="en-US" dirty="0" err="1">
                <a:ea typeface="ＭＳ Ｐゴシック" panose="020B0600070205080204" pitchFamily="34" charset="-128"/>
              </a:rPr>
              <a:t>etc</a:t>
            </a:r>
            <a:r>
              <a:rPr lang="en-US" altLang="en-US" dirty="0">
                <a:ea typeface="ＭＳ Ｐゴシック" panose="020B0600070205080204" pitchFamily="34" charset="-128"/>
              </a:rPr>
              <a:t>…</a:t>
            </a:r>
          </a:p>
        </p:txBody>
      </p:sp>
      <p:grpSp>
        <p:nvGrpSpPr>
          <p:cNvPr id="5" name="Group 4">
            <a:extLst>
              <a:ext uri="{FF2B5EF4-FFF2-40B4-BE49-F238E27FC236}">
                <a16:creationId xmlns:a16="http://schemas.microsoft.com/office/drawing/2014/main" id="{73971ABA-1EA9-4E05-98C5-4DCF735D04E6}"/>
              </a:ext>
            </a:extLst>
          </p:cNvPr>
          <p:cNvGrpSpPr/>
          <p:nvPr/>
        </p:nvGrpSpPr>
        <p:grpSpPr>
          <a:xfrm>
            <a:off x="6084888" y="609328"/>
            <a:ext cx="6096000" cy="5962650"/>
            <a:chOff x="6084888" y="609328"/>
            <a:chExt cx="6096000" cy="5962650"/>
          </a:xfrm>
        </p:grpSpPr>
        <p:pic>
          <p:nvPicPr>
            <p:cNvPr id="6146" name="Picture 2" descr="Statistical analysis. man cartoon character with magnifying glass analyzing data. circular diagram with colorful segments. statistics, audit, research concept illustration Free Vector">
              <a:extLst>
                <a:ext uri="{FF2B5EF4-FFF2-40B4-BE49-F238E27FC236}">
                  <a16:creationId xmlns:a16="http://schemas.microsoft.com/office/drawing/2014/main" id="{B2B4597B-E93A-417F-93C8-5A459AB4F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609328"/>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4"/>
              <a:extLst>
                <a:ext uri="{FF2B5EF4-FFF2-40B4-BE49-F238E27FC236}">
                  <a16:creationId xmlns:a16="http://schemas.microsoft.com/office/drawing/2014/main" id="{EDBFEF3D-1BDA-47DF-ABA8-FC1453E5E6BE}"/>
                </a:ext>
              </a:extLst>
            </p:cNvPr>
            <p:cNvSpPr txBox="1"/>
            <p:nvPr/>
          </p:nvSpPr>
          <p:spPr>
            <a:xfrm>
              <a:off x="6084888" y="6202646"/>
              <a:ext cx="6096000" cy="369332"/>
            </a:xfrm>
            <a:prstGeom prst="rect">
              <a:avLst/>
            </a:prstGeom>
            <a:noFill/>
          </p:spPr>
          <p:txBody>
            <a:bodyPr wrap="square">
              <a:spAutoFit/>
            </a:bodyPr>
            <a:lstStyle/>
            <a:p>
              <a:pPr algn="ctr"/>
              <a:r>
                <a:rPr lang="en-US" b="1" dirty="0"/>
                <a:t>Image by </a:t>
              </a:r>
              <a:r>
                <a:rPr lang="en-US" b="1" dirty="0" err="1"/>
                <a:t>vectorjuice</a:t>
              </a:r>
              <a:r>
                <a:rPr lang="en-US" b="1" dirty="0"/>
                <a:t> - freepik.com</a:t>
              </a:r>
              <a:endParaRPr lang="en-CA" b="1" dirty="0"/>
            </a:p>
          </p:txBody>
        </p:sp>
      </p:grpSp>
    </p:spTree>
    <p:extLst>
      <p:ext uri="{BB962C8B-B14F-4D97-AF65-F5344CB8AC3E}">
        <p14:creationId xmlns:p14="http://schemas.microsoft.com/office/powerpoint/2010/main" val="2051756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0b3b13055128d4b911dc0d83bb3abfa969adcb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42440</TotalTime>
  <Words>6231</Words>
  <Application>Microsoft Office PowerPoint</Application>
  <PresentationFormat>Widescreen</PresentationFormat>
  <Paragraphs>574</Paragraphs>
  <Slides>42</Slides>
  <Notes>42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Alégre Sans</vt:lpstr>
      <vt:lpstr>Arial</vt:lpstr>
      <vt:lpstr>Calibri</vt:lpstr>
      <vt:lpstr>Office Theme</vt:lpstr>
      <vt:lpstr>SOCIAL ANALYSIS</vt:lpstr>
      <vt:lpstr>PowerPoint Presentation</vt:lpstr>
      <vt:lpstr>AGENDA</vt:lpstr>
      <vt:lpstr>LEARNING OUTCOMES</vt:lpstr>
      <vt:lpstr>Zen Buddhist fable</vt:lpstr>
      <vt:lpstr>What Is Social Analysis?</vt:lpstr>
      <vt:lpstr>Social analysis is about  asking the right questions?  not getting the right answers! </vt:lpstr>
      <vt:lpstr>Social ANALYSIS</vt:lpstr>
      <vt:lpstr>SOCIAL ANALYSIS Critical Thinking  &amp; Identity</vt:lpstr>
      <vt:lpstr>PowerPoint Presentation</vt:lpstr>
      <vt:lpstr>Critical Thinking</vt:lpstr>
      <vt:lpstr>Social Analysis Importance</vt:lpstr>
      <vt:lpstr>Ideologies &amp;  Social Institutions</vt:lpstr>
      <vt:lpstr>HEGEMONIC DISCOURSE</vt:lpstr>
      <vt:lpstr>PowerPoint Presentation</vt:lpstr>
      <vt:lpstr>PowerPoint Presentation</vt:lpstr>
      <vt:lpstr>ATTENDANCE</vt:lpstr>
      <vt:lpstr>DISCOURSE &amp; SOCIAL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Citizenship</dc:title>
  <dc:creator>Selom Chapman-Nyaho</dc:creator>
  <cp:lastModifiedBy>Nic Tse</cp:lastModifiedBy>
  <cp:revision>252</cp:revision>
  <dcterms:created xsi:type="dcterms:W3CDTF">2014-09-21T13:52:42Z</dcterms:created>
  <dcterms:modified xsi:type="dcterms:W3CDTF">2023-10-12T17:08:05Z</dcterms:modified>
</cp:coreProperties>
</file>